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8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2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1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5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3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3A70-8830-46F2-83DC-CABE3CE872E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2879-68C8-4207-B3EA-EF663077F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12" Type="http://schemas.microsoft.com/office/2007/relationships/hdphoto" Target="../media/hdphoto9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microsoft.com/office/2007/relationships/hdphoto" Target="../media/hdphoto8.wdp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microsoft.com/office/2007/relationships/hdphoto" Target="../media/hdphoto10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logo-fundacion-cap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39CBD"/>
              </a:clrFrom>
              <a:clrTo>
                <a:srgbClr val="939CB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9112" y="8299938"/>
            <a:ext cx="931473" cy="70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-FINAL-APROBAD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54" y="8299938"/>
            <a:ext cx="640297" cy="68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7"/>
          <p:cNvSpPr/>
          <p:nvPr/>
        </p:nvSpPr>
        <p:spPr>
          <a:xfrm>
            <a:off x="0" y="70337"/>
            <a:ext cx="6858000" cy="703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 rot="16200000">
            <a:off x="-4457444" y="4545879"/>
            <a:ext cx="9144000" cy="5224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60826B-C0AB-4280-93A1-E5AEF46FF5C3}"/>
              </a:ext>
            </a:extLst>
          </p:cNvPr>
          <p:cNvSpPr txBox="1"/>
          <p:nvPr/>
        </p:nvSpPr>
        <p:spPr>
          <a:xfrm>
            <a:off x="333090" y="318919"/>
            <a:ext cx="5997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02060"/>
                </a:solidFill>
                <a:latin typeface="+mj-lt"/>
              </a:rPr>
              <a:t>Recomendaciones para que las familias puedan apoyar a sus hijos e hijas en momentos de crisis.</a:t>
            </a:r>
            <a:endParaRPr lang="en-US" sz="1200" b="1" dirty="0">
              <a:solidFill>
                <a:srgbClr val="002060"/>
              </a:solidFill>
              <a:latin typeface="+mj-lt"/>
            </a:endParaRPr>
          </a:p>
          <a:p>
            <a:endParaRPr lang="es-CL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0F1AB5D-042C-43A4-B49F-179CE4DA5D0E}"/>
              </a:ext>
            </a:extLst>
          </p:cNvPr>
          <p:cNvSpPr txBox="1"/>
          <p:nvPr/>
        </p:nvSpPr>
        <p:spPr>
          <a:xfrm>
            <a:off x="282568" y="941435"/>
            <a:ext cx="6292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" sz="1200" dirty="0">
                <a:latin typeface="+mj-lt"/>
              </a:rPr>
              <a:t>Hoy tenemos la oportunidad para detenernos, observar y crear espacios de conversación con nuestros hijos e hijas para escucharlos, darnos cuenta cómo están vivenciando el momento que se está dando en nuestro país y poder compartir las emociones que cada uno siente en relación a esto. Empatizar con lo que pueden estar sintiendo y dar espacio a que compartan abiertamente con nosotros.</a:t>
            </a:r>
            <a:endParaRPr lang="en-US" sz="1200" dirty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es-ES" sz="1200" dirty="0">
                <a:latin typeface="+mj-lt"/>
              </a:rPr>
              <a:t>Cuando se generan estados de </a:t>
            </a:r>
            <a:r>
              <a:rPr lang="es-ES" sz="1200" dirty="0" smtClean="0">
                <a:latin typeface="+mj-lt"/>
              </a:rPr>
              <a:t>alerta, nuestro </a:t>
            </a:r>
            <a:r>
              <a:rPr lang="es-ES" sz="1200" dirty="0">
                <a:latin typeface="+mj-lt"/>
              </a:rPr>
              <a:t>cuerpo cambia, nuestra sensibilidad a los distintos estímulos aumenta y nos volvemos más reactivos. Todas estas respuestas ocurren en nuestro cuerpo </a:t>
            </a:r>
            <a:r>
              <a:rPr lang="es-ES" sz="1200" dirty="0" smtClean="0">
                <a:latin typeface="+mj-lt"/>
              </a:rPr>
              <a:t>aún </a:t>
            </a:r>
            <a:r>
              <a:rPr lang="es-ES" sz="1200" dirty="0">
                <a:latin typeface="+mj-lt"/>
              </a:rPr>
              <a:t>cuando muchas veces no seamos conscientes de ellas.</a:t>
            </a:r>
            <a:endParaRPr lang="en-US" sz="1200" dirty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es-ES" sz="1200" dirty="0" smtClean="0">
                <a:latin typeface="+mj-lt"/>
              </a:rPr>
              <a:t>Lo que seguramente perciben </a:t>
            </a:r>
            <a:r>
              <a:rPr lang="es-ES" sz="1200" dirty="0">
                <a:latin typeface="+mj-lt"/>
              </a:rPr>
              <a:t>nuestros hijos e </a:t>
            </a:r>
            <a:r>
              <a:rPr lang="es-ES" sz="1200" dirty="0" smtClean="0">
                <a:latin typeface="+mj-lt"/>
              </a:rPr>
              <a:t>hijas es </a:t>
            </a:r>
            <a:r>
              <a:rPr lang="es-ES" sz="1200" dirty="0">
                <a:latin typeface="+mj-lt"/>
              </a:rPr>
              <a:t>que algo </a:t>
            </a:r>
            <a:r>
              <a:rPr lang="es-ES" sz="1200" dirty="0" smtClean="0">
                <a:latin typeface="+mj-lt"/>
              </a:rPr>
              <a:t>pasa. Probablemente cada uno en su lenguaje </a:t>
            </a:r>
            <a:r>
              <a:rPr lang="es-ES" sz="1200" dirty="0" smtClean="0">
                <a:latin typeface="+mj-lt"/>
              </a:rPr>
              <a:t>y según su edad, </a:t>
            </a:r>
            <a:r>
              <a:rPr lang="es-ES" sz="1200" dirty="0" smtClean="0">
                <a:latin typeface="+mj-lt"/>
              </a:rPr>
              <a:t>se ha hecho una idea del qué y </a:t>
            </a:r>
            <a:r>
              <a:rPr lang="es-ES" sz="1200" dirty="0">
                <a:latin typeface="+mj-lt"/>
              </a:rPr>
              <a:t>por qué </a:t>
            </a:r>
            <a:r>
              <a:rPr lang="es-ES" sz="1200" dirty="0" smtClean="0">
                <a:latin typeface="+mj-lt"/>
              </a:rPr>
              <a:t>ocurre y se </a:t>
            </a:r>
            <a:r>
              <a:rPr lang="es-ES" sz="1200" dirty="0">
                <a:latin typeface="+mj-lt"/>
              </a:rPr>
              <a:t>dan cuenta de que los adultos que los rodean están alertas, conectados a las redes sociales y a la TV más de lo que están </a:t>
            </a:r>
            <a:r>
              <a:rPr lang="es-ES" sz="1200" dirty="0" smtClean="0">
                <a:latin typeface="+mj-lt"/>
              </a:rPr>
              <a:t>siempre.</a:t>
            </a:r>
            <a:endParaRPr lang="en-US" sz="1200" dirty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es-ES" sz="1200" dirty="0">
                <a:latin typeface="+mj-lt"/>
              </a:rPr>
              <a:t>En este contexto, nuestra tarea como adultos es </a:t>
            </a:r>
            <a:r>
              <a:rPr lang="es-ES" sz="1200" dirty="0" smtClean="0">
                <a:latin typeface="+mj-lt"/>
              </a:rPr>
              <a:t>entregar </a:t>
            </a:r>
            <a:r>
              <a:rPr lang="es-ES" sz="1200" dirty="0" smtClean="0">
                <a:latin typeface="+mj-lt"/>
              </a:rPr>
              <a:t>información que ayude a comprender lo que ocurre, facilitar el reconocimiento, expresión y validación de emociones, favorecer la contención y d</a:t>
            </a:r>
            <a:r>
              <a:rPr lang="es-ES" sz="1200" dirty="0" smtClean="0">
                <a:latin typeface="+mj-lt"/>
              </a:rPr>
              <a:t>ar seguridad. </a:t>
            </a:r>
            <a:r>
              <a:rPr lang="es-ES" sz="1200" dirty="0">
                <a:latin typeface="+mj-lt"/>
              </a:rPr>
              <a:t>Es normal que los adultos no sepamos todas las respuestas, ya que muchas cosas aún están inconclusas y no tenemos seguridad de cómo van a terminar. Sin embargo, aquí les presentamos algunas sugerencias que pueden ayudar a contener y dar seguridad a los niños y niñas a partir de las recomendaciones elaboradas por diferentes especialistas. </a:t>
            </a:r>
            <a:endParaRPr lang="en-US" sz="1200" dirty="0">
              <a:latin typeface="+mj-lt"/>
            </a:endParaRPr>
          </a:p>
          <a:p>
            <a:pPr algn="just">
              <a:spcAft>
                <a:spcPts val="600"/>
              </a:spcAft>
            </a:pPr>
            <a:endParaRPr lang="es-CL" sz="1200" dirty="0">
              <a:latin typeface="+mj-lt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A6A06B99-FB2A-4087-8464-34436405D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50665"/>
              </p:ext>
            </p:extLst>
          </p:nvPr>
        </p:nvGraphicFramePr>
        <p:xfrm>
          <a:off x="336023" y="4570767"/>
          <a:ext cx="629286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Mantener la calma: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es natural que estos acontecimientos generen en los adultos emociones como miedo, inseguridad, impotencia, rabia, incertidumbre, entre otras. Es importante tomar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conciencia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 ellas y expresarlas para que los estudiantes perciban que hay figuras adultas capaces de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regularse.</a:t>
                      </a:r>
                      <a:r>
                        <a:rPr lang="es-C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sto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los hará sentir acompañados y contenidos.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graphicFrame>
        <p:nvGraphicFramePr>
          <p:cNvPr id="13" name="Tabla 10">
            <a:extLst>
              <a:ext uri="{FF2B5EF4-FFF2-40B4-BE49-F238E27FC236}">
                <a16:creationId xmlns:a16="http://schemas.microsoft.com/office/drawing/2014/main" id="{3E0B38C4-F978-4F70-8C27-9CEDACE1B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25166"/>
              </p:ext>
            </p:extLst>
          </p:nvPr>
        </p:nvGraphicFramePr>
        <p:xfrm>
          <a:off x="352907" y="5537760"/>
          <a:ext cx="629286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Generar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espacios seguros: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promover espacios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seguros para que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sus hijos sientan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estabilidad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pesar de que el país esté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 un</a:t>
                      </a:r>
                      <a:r>
                        <a:rPr lang="es-C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tensión social. Intentar espacios de tranquilidad y descanso durante algunos momentos del día.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graphicFrame>
        <p:nvGraphicFramePr>
          <p:cNvPr id="14" name="Tabla 10">
            <a:extLst>
              <a:ext uri="{FF2B5EF4-FFF2-40B4-BE49-F238E27FC236}">
                <a16:creationId xmlns:a16="http://schemas.microsoft.com/office/drawing/2014/main" id="{B3A31FAD-D40A-409D-AB49-6CA0D29D4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3155"/>
              </p:ext>
            </p:extLst>
          </p:nvPr>
        </p:nvGraphicFramePr>
        <p:xfrm>
          <a:off x="352907" y="6289969"/>
          <a:ext cx="629286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Las niñas y niños se enteran de todo lo que está pasando. Es importante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no marginarlos de la conversación, sentarse con ellos y preguntarles qué saben sobre lo que está pasando, qué información manejan y cómo se sienten al respecto.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pic>
        <p:nvPicPr>
          <p:cNvPr id="20" name="Picture 2" descr="Resultado de imagen para icono tranquilidad">
            <a:extLst>
              <a:ext uri="{FF2B5EF4-FFF2-40B4-BE49-F238E27FC236}">
                <a16:creationId xmlns:a16="http://schemas.microsoft.com/office/drawing/2014/main" id="{D19F4DA4-B5DA-43D5-B827-50B686974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636" t="22932" r="27499" b="30698"/>
          <a:stretch/>
        </p:blipFill>
        <p:spPr bwMode="auto">
          <a:xfrm>
            <a:off x="352907" y="4654387"/>
            <a:ext cx="529410" cy="60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89778" l="9778" r="89778">
                        <a14:foregroundMark x1="49778" y1="24889" x2="41778" y2="26667"/>
                        <a14:foregroundMark x1="67111" y1="24889" x2="74667" y2="21778"/>
                        <a14:foregroundMark x1="24444" y1="30667" x2="34222" y2="37333"/>
                        <a14:foregroundMark x1="50667" y1="69333" x2="57333" y2="72000"/>
                        <a14:foregroundMark x1="39111" y1="62667" x2="47556" y2="72444"/>
                        <a14:foregroundMark x1="46667" y1="81778" x2="61333" y2="61333"/>
                        <a14:foregroundMark x1="40889" y1="59556" x2="44889" y2="77333"/>
                        <a14:foregroundMark x1="30222" y1="67556" x2="63111" y2="64444"/>
                        <a14:foregroundMark x1="31111" y1="59556" x2="55556" y2="76889"/>
                        <a14:foregroundMark x1="39111" y1="56889" x2="47556" y2="61333"/>
                        <a14:foregroundMark x1="57333" y1="61333" x2="61333" y2="56889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6" y="5490391"/>
            <a:ext cx="693213" cy="69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BD207C2-0080-483B-8DFE-A908895B35DE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00" b="96000" l="1250" r="98250">
                        <a14:foregroundMark x1="36500" y1="18000" x2="52250" y2="21333"/>
                        <a14:foregroundMark x1="58500" y1="42000" x2="68250" y2="37000"/>
                        <a14:foregroundMark x1="79250" y1="59000" x2="84750" y2="48000"/>
                        <a14:foregroundMark x1="75500" y1="82333" x2="86250" y2="79000"/>
                        <a14:foregroundMark x1="67250" y1="51333" x2="68000" y2="51667"/>
                        <a14:foregroundMark x1="19250" y1="40000" x2="22750" y2="57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126" y="6289969"/>
            <a:ext cx="520854" cy="628551"/>
          </a:xfrm>
          <a:prstGeom prst="rect">
            <a:avLst/>
          </a:prstGeom>
        </p:spPr>
      </p:pic>
      <p:graphicFrame>
        <p:nvGraphicFramePr>
          <p:cNvPr id="28" name="Tabla 10">
            <a:extLst>
              <a:ext uri="{FF2B5EF4-FFF2-40B4-BE49-F238E27FC236}">
                <a16:creationId xmlns:a16="http://schemas.microsoft.com/office/drawing/2014/main" id="{8C01D9A4-FCD1-441F-A2DF-1307BB870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40703"/>
              </p:ext>
            </p:extLst>
          </p:nvPr>
        </p:nvGraphicFramePr>
        <p:xfrm>
          <a:off x="336023" y="7019951"/>
          <a:ext cx="629286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Explicarles lo que está pasando en palabras que puedan entender.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 necesario ser directos y explicarles que</a:t>
                      </a:r>
                      <a:r>
                        <a:rPr lang="es-C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estamos en un momento de tensión social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Coméntele que esto se da cuando hay distintas posturas y no se puede llegar a un acuerdo y que hay opiniones diferentes acerca de lo que ocurre.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pueden sentir pena, que pueden sentir dolor o miedo, y que sepan que a veces los adultos también se sienten así. </a:t>
                      </a:r>
                      <a:endParaRPr lang="es-ES" sz="12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pic>
        <p:nvPicPr>
          <p:cNvPr id="29" name="Picture 4" descr="Imagen relacionada">
            <a:extLst>
              <a:ext uri="{FF2B5EF4-FFF2-40B4-BE49-F238E27FC236}">
                <a16:creationId xmlns:a16="http://schemas.microsoft.com/office/drawing/2014/main" id="{176E39C8-2958-42A3-98A0-CE1A1266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7" y="7019951"/>
            <a:ext cx="512759" cy="6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logo-fundacion-cap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39CBD"/>
              </a:clrFrom>
              <a:clrTo>
                <a:srgbClr val="939CB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9112" y="8299938"/>
            <a:ext cx="931473" cy="70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-FINAL-APROBAD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54" y="8299938"/>
            <a:ext cx="640297" cy="68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7"/>
          <p:cNvSpPr/>
          <p:nvPr/>
        </p:nvSpPr>
        <p:spPr>
          <a:xfrm>
            <a:off x="0" y="70337"/>
            <a:ext cx="6858000" cy="703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 rot="16200000">
            <a:off x="-4457444" y="4545879"/>
            <a:ext cx="9144000" cy="5224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60826B-C0AB-4280-93A1-E5AEF46FF5C3}"/>
              </a:ext>
            </a:extLst>
          </p:cNvPr>
          <p:cNvSpPr txBox="1"/>
          <p:nvPr/>
        </p:nvSpPr>
        <p:spPr>
          <a:xfrm>
            <a:off x="352907" y="280656"/>
            <a:ext cx="5997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02060"/>
                </a:solidFill>
                <a:latin typeface="+mj-lt"/>
              </a:rPr>
              <a:t>Recomendaciones para que las familias puedan apoyar a sus hijos e hijas en momentos de crisis.</a:t>
            </a:r>
            <a:endParaRPr lang="en-US" sz="1200" b="1" dirty="0">
              <a:solidFill>
                <a:srgbClr val="002060"/>
              </a:solidFill>
              <a:latin typeface="+mj-lt"/>
            </a:endParaRPr>
          </a:p>
          <a:p>
            <a:endParaRPr lang="es-CL" sz="12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17" name="Tabla 10">
            <a:extLst>
              <a:ext uri="{FF2B5EF4-FFF2-40B4-BE49-F238E27FC236}">
                <a16:creationId xmlns:a16="http://schemas.microsoft.com/office/drawing/2014/main" id="{2F733E17-7224-489B-BDFC-B640FA0AB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91371"/>
              </p:ext>
            </p:extLst>
          </p:nvPr>
        </p:nvGraphicFramePr>
        <p:xfrm>
          <a:off x="352907" y="672679"/>
          <a:ext cx="629286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 importante evitar que niñas y niños estén todo el día en contacto con la televisión y redes sociales.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 traten de hacer cosas que les gustan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como jugar, leer, escuchar música, ver dibujos animados (idealmente sin violencia),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 que vayan retomando sus rutinas diarias para sentirse seguros y tranquilos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graphicFrame>
        <p:nvGraphicFramePr>
          <p:cNvPr id="18" name="Tabla 10">
            <a:extLst>
              <a:ext uri="{FF2B5EF4-FFF2-40B4-BE49-F238E27FC236}">
                <a16:creationId xmlns:a16="http://schemas.microsoft.com/office/drawing/2014/main" id="{861F1EDD-F52B-41B6-870A-0EB2DE2C7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14546"/>
              </p:ext>
            </p:extLst>
          </p:nvPr>
        </p:nvGraphicFramePr>
        <p:xfrm>
          <a:off x="352907" y="1665497"/>
          <a:ext cx="629286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367295">
                <a:tc>
                  <a:txBody>
                    <a:bodyPr/>
                    <a:lstStyle/>
                    <a:p>
                      <a:pPr algn="just"/>
                      <a:endParaRPr lang="es-CL" sz="120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 ven situaciones de violencia, explicarles que en esos mismos momentos hay personas que están tratando de ayudar y de reconstruir. El sentimiento de comunidad también les da seguridad. En este sentido, también puede ser bueno visitar a amigos o familiares para que se sientan contenidos y acompañados.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graphicFrame>
        <p:nvGraphicFramePr>
          <p:cNvPr id="19" name="Tabla 10">
            <a:extLst>
              <a:ext uri="{FF2B5EF4-FFF2-40B4-BE49-F238E27FC236}">
                <a16:creationId xmlns:a16="http://schemas.microsoft.com/office/drawing/2014/main" id="{1158BF55-B76D-4520-9223-E81433E7B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52361"/>
              </p:ext>
            </p:extLst>
          </p:nvPr>
        </p:nvGraphicFramePr>
        <p:xfrm>
          <a:off x="352907" y="2658315"/>
          <a:ext cx="629286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endParaRPr lang="es-CL" sz="120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Explicarles también que está situación difícil no durará para siempre,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 la mayoría de las chilenas y chilenos queremos construir el mejor país posible para todos y que estamos trabajando para eso.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pic>
        <p:nvPicPr>
          <p:cNvPr id="2050" name="Picture 2" descr="Resultado de imagen para icono tv">
            <a:extLst>
              <a:ext uri="{FF2B5EF4-FFF2-40B4-BE49-F238E27FC236}">
                <a16:creationId xmlns:a16="http://schemas.microsoft.com/office/drawing/2014/main" id="{A7965F7D-0AEB-4FC0-B815-05E3DE385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32" t="10441" r="20110" b="18639"/>
          <a:stretch/>
        </p:blipFill>
        <p:spPr bwMode="auto">
          <a:xfrm>
            <a:off x="352907" y="672679"/>
            <a:ext cx="482986" cy="7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n relacionada">
            <a:extLst>
              <a:ext uri="{FF2B5EF4-FFF2-40B4-BE49-F238E27FC236}">
                <a16:creationId xmlns:a16="http://schemas.microsoft.com/office/drawing/2014/main" id="{6D6111B9-1A6E-46FC-9675-C546101DF5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10"/>
          <a:stretch/>
        </p:blipFill>
        <p:spPr bwMode="auto">
          <a:xfrm>
            <a:off x="358621" y="1757216"/>
            <a:ext cx="477272" cy="64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para icono comunidad trabajando">
            <a:extLst>
              <a:ext uri="{FF2B5EF4-FFF2-40B4-BE49-F238E27FC236}">
                <a16:creationId xmlns:a16="http://schemas.microsoft.com/office/drawing/2014/main" id="{136B5F90-9799-4B7E-9E3A-5023D56165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49" t="13910" r="10972" b="25339"/>
          <a:stretch/>
        </p:blipFill>
        <p:spPr bwMode="auto">
          <a:xfrm>
            <a:off x="389729" y="2703189"/>
            <a:ext cx="479090" cy="55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B009A4F9-83A2-44FF-BE40-AD8677CE08EE}"/>
              </a:ext>
            </a:extLst>
          </p:cNvPr>
          <p:cNvGrpSpPr/>
          <p:nvPr/>
        </p:nvGrpSpPr>
        <p:grpSpPr>
          <a:xfrm>
            <a:off x="687595" y="4572000"/>
            <a:ext cx="5623488" cy="2136198"/>
            <a:chOff x="586790" y="4153084"/>
            <a:chExt cx="5458068" cy="2136198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95F770FF-655F-4794-A245-5B87B318302A}"/>
                </a:ext>
              </a:extLst>
            </p:cNvPr>
            <p:cNvSpPr/>
            <p:nvPr/>
          </p:nvSpPr>
          <p:spPr>
            <a:xfrm>
              <a:off x="586790" y="4153084"/>
              <a:ext cx="5458068" cy="2136198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1" algn="just"/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Favorezca la estabilidad emocional, permitiendo una 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mirada de futuro esperanzadora. 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Todos </a:t>
              </a:r>
              <a:r>
                <a:rPr lang="es-ES" sz="1200" b="1" dirty="0">
                  <a:solidFill>
                    <a:schemeClr val="tx1"/>
                  </a:solidFill>
                  <a:latin typeface="+mj-lt"/>
                </a:rPr>
                <a:t>podemos ser parte de la solución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:</a:t>
              </a:r>
            </a:p>
            <a:p>
              <a:pPr lvl="1" algn="just"/>
              <a:endParaRPr lang="es-ES" sz="1200" dirty="0" smtClean="0">
                <a:solidFill>
                  <a:schemeClr val="tx1"/>
                </a:solidFill>
                <a:latin typeface="+mj-lt"/>
              </a:endParaRPr>
            </a:p>
            <a:p>
              <a:pPr lvl="1" algn="just"/>
              <a:r>
                <a:rPr lang="es-ES" sz="1200" dirty="0" smtClean="0">
                  <a:solidFill>
                    <a:schemeClr val="tx1"/>
                  </a:solidFill>
                  <a:latin typeface="+mj-lt"/>
                </a:rPr>
                <a:t>P</a:t>
              </a:r>
              <a:r>
                <a:rPr lang="es-ES" sz="1200" dirty="0" smtClean="0">
                  <a:solidFill>
                    <a:schemeClr val="tx1"/>
                  </a:solidFill>
                  <a:latin typeface="+mj-lt"/>
                </a:rPr>
                <a:t>ueden </a:t>
              </a:r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sugerirles a los niños que escriban o dibujen (o simplemente conversen) en base a la siguiente pregunta: 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¿De qué manera podemos aportar como niño o niña para que Chile sea </a:t>
              </a:r>
              <a:r>
                <a:rPr lang="es-ES" sz="1200" b="1" dirty="0">
                  <a:solidFill>
                    <a:schemeClr val="tx1"/>
                  </a:solidFill>
                  <a:latin typeface="+mj-lt"/>
                </a:rPr>
                <a:t>un mejor 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lugar para todos</a:t>
              </a:r>
              <a:r>
                <a:rPr lang="es-ES" sz="1200" b="1" dirty="0" smtClean="0">
                  <a:solidFill>
                    <a:schemeClr val="tx1"/>
                  </a:solidFill>
                  <a:latin typeface="+mj-lt"/>
                </a:rPr>
                <a:t>?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lvl="1" algn="just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Debemos escucharnos unos a otros (Podemos estar atentos a las propuestas que surjan de ellos).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lvl="1" algn="just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Hay que ser amables y tratar con respeto a todas las personas. No importa si son niñas, niños, ancianos; si vienen de otro país, si piensan o tienen intereses distintos, etc.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just"/>
              <a:endParaRPr lang="es-CL" sz="1100" dirty="0" smtClean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 smtClean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 smtClean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 smtClean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 smtClean="0">
                <a:solidFill>
                  <a:srgbClr val="002060"/>
                </a:solidFill>
                <a:latin typeface="+mj-lt"/>
              </a:endParaRPr>
            </a:p>
            <a:p>
              <a:pPr algn="just"/>
              <a:endParaRPr lang="es-CL" sz="1100" dirty="0">
                <a:solidFill>
                  <a:srgbClr val="002060"/>
                </a:solidFill>
                <a:latin typeface="+mj-lt"/>
              </a:endParaRPr>
            </a:p>
            <a:p>
              <a:pPr algn="ctr"/>
              <a:r>
                <a:rPr lang="es-CL" sz="900" dirty="0" smtClean="0">
                  <a:solidFill>
                    <a:srgbClr val="002060"/>
                  </a:solidFill>
                  <a:latin typeface="+mj-lt"/>
                </a:rPr>
                <a:t>Este material fue elaborado por el equipo Fundación CAP y esta basado en las recomendaciones que han realizado distintos especialistas en intervención en crisis dada la situación actual del país (Psiquiatra Alberto Larraín, </a:t>
              </a:r>
              <a:r>
                <a:rPr lang="es-CL" sz="900" dirty="0">
                  <a:solidFill>
                    <a:srgbClr val="002060"/>
                  </a:solidFill>
                  <a:latin typeface="+mj-lt"/>
                </a:rPr>
                <a:t>E</a:t>
              </a:r>
              <a:r>
                <a:rPr lang="es-CL" sz="900" dirty="0" smtClean="0">
                  <a:solidFill>
                    <a:srgbClr val="002060"/>
                  </a:solidFill>
                  <a:latin typeface="+mj-lt"/>
                </a:rPr>
                <a:t>quipo Metáfora y </a:t>
              </a:r>
              <a:r>
                <a:rPr lang="es-CL" sz="900" dirty="0" err="1" smtClean="0">
                  <a:solidFill>
                    <a:srgbClr val="002060"/>
                  </a:solidFill>
                  <a:latin typeface="+mj-lt"/>
                </a:rPr>
                <a:t>Ps</a:t>
              </a:r>
              <a:r>
                <a:rPr lang="es-CL" sz="900" dirty="0" smtClean="0">
                  <a:solidFill>
                    <a:srgbClr val="002060"/>
                  </a:solidFill>
                  <a:latin typeface="+mj-lt"/>
                </a:rPr>
                <a:t>. Trinidad Silva).</a:t>
              </a:r>
            </a:p>
            <a:p>
              <a:pPr marL="171450" indent="-171450" algn="ctr">
                <a:buFontTx/>
                <a:buChar char="-"/>
              </a:pPr>
              <a:r>
                <a:rPr lang="en-US" sz="900" dirty="0"/>
                <a:t>https://</a:t>
              </a:r>
              <a:r>
                <a:rPr lang="en-US" sz="900" dirty="0" smtClean="0"/>
                <a:t>terapiadejuego.cl/construir-e</a:t>
              </a:r>
              <a:endParaRPr lang="es-CL" sz="900" dirty="0">
                <a:solidFill>
                  <a:srgbClr val="002060"/>
                </a:solidFill>
                <a:latin typeface="+mj-lt"/>
              </a:endParaRPr>
            </a:p>
          </p:txBody>
        </p:sp>
        <p:pic>
          <p:nvPicPr>
            <p:cNvPr id="2056" name="Picture 8" descr="Imagen relacionada">
              <a:extLst>
                <a:ext uri="{FF2B5EF4-FFF2-40B4-BE49-F238E27FC236}">
                  <a16:creationId xmlns:a16="http://schemas.microsoft.com/office/drawing/2014/main" id="{32805812-847F-41FB-BE3D-0CCF9FD371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96011" l="44457" r="70217">
                          <a14:foregroundMark x1="60000" y1="21034" x2="60000" y2="7706"/>
                          <a14:foregroundMark x1="59348" y1="26745" x2="64022" y2="15956"/>
                          <a14:foregroundMark x1="57065" y1="33001" x2="58804" y2="31097"/>
                          <a14:foregroundMark x1="58261" y1="34270" x2="60000" y2="2674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67" r="26366"/>
            <a:stretch/>
          </p:blipFill>
          <p:spPr bwMode="auto">
            <a:xfrm>
              <a:off x="694848" y="4263656"/>
              <a:ext cx="588055" cy="2025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3" name="Tabla 10">
            <a:extLst>
              <a:ext uri="{FF2B5EF4-FFF2-40B4-BE49-F238E27FC236}">
                <a16:creationId xmlns:a16="http://schemas.microsoft.com/office/drawing/2014/main" id="{8048C3CA-5F12-48E0-B5D9-E541B8164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86807"/>
              </p:ext>
            </p:extLst>
          </p:nvPr>
        </p:nvGraphicFramePr>
        <p:xfrm>
          <a:off x="352907" y="3470674"/>
          <a:ext cx="6292864" cy="520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1">
                  <a:extLst>
                    <a:ext uri="{9D8B030D-6E8A-4147-A177-3AD203B41FA5}">
                      <a16:colId xmlns:a16="http://schemas.microsoft.com/office/drawing/2014/main" val="3434809942"/>
                    </a:ext>
                  </a:extLst>
                </a:gridCol>
                <a:gridCol w="5758703">
                  <a:extLst>
                    <a:ext uri="{9D8B030D-6E8A-4147-A177-3AD203B41FA5}">
                      <a16:colId xmlns:a16="http://schemas.microsoft.com/office/drawing/2014/main" val="1877075179"/>
                    </a:ext>
                  </a:extLst>
                </a:gridCol>
              </a:tblGrid>
              <a:tr h="520067">
                <a:tc>
                  <a:txBody>
                    <a:bodyPr/>
                    <a:lstStyle/>
                    <a:p>
                      <a:pPr algn="just"/>
                      <a:endParaRPr lang="es-CL" sz="120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 cuestionar lo que ellos y ellas </a:t>
                      </a: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nos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dicen. Hay que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acogerlos, abrazarlos y ayudarlos a expresarse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Buenas formas de hacerlo son mediante el juego o el dibujo.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0437460"/>
                  </a:ext>
                </a:extLst>
              </a:tr>
            </a:tbl>
          </a:graphicData>
        </a:graphic>
      </p:graphicFrame>
      <p:pic>
        <p:nvPicPr>
          <p:cNvPr id="24" name="Picture 6" descr="Resultado de imagen para icono juego">
            <a:extLst>
              <a:ext uri="{FF2B5EF4-FFF2-40B4-BE49-F238E27FC236}">
                <a16:creationId xmlns:a16="http://schemas.microsoft.com/office/drawing/2014/main" id="{5CA17705-9BCA-4CF3-9A63-93BD7E276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001" b="16877"/>
          <a:stretch/>
        </p:blipFill>
        <p:spPr bwMode="auto">
          <a:xfrm>
            <a:off x="352941" y="3459337"/>
            <a:ext cx="52941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180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856</Words>
  <Application>Microsoft Office PowerPoint</Application>
  <PresentationFormat>Carta (216 x 279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Peters</dc:creator>
  <cp:lastModifiedBy>Maria Jose Camus</cp:lastModifiedBy>
  <cp:revision>17</cp:revision>
  <cp:lastPrinted>2019-11-04T16:40:45Z</cp:lastPrinted>
  <dcterms:created xsi:type="dcterms:W3CDTF">2019-10-30T13:21:21Z</dcterms:created>
  <dcterms:modified xsi:type="dcterms:W3CDTF">2019-11-04T16:54:05Z</dcterms:modified>
</cp:coreProperties>
</file>