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9" r:id="rId3"/>
    <p:sldId id="481" r:id="rId4"/>
    <p:sldId id="417" r:id="rId5"/>
    <p:sldId id="419" r:id="rId6"/>
    <p:sldId id="293" r:id="rId7"/>
    <p:sldId id="385" r:id="rId8"/>
    <p:sldId id="307" r:id="rId9"/>
    <p:sldId id="299" r:id="rId10"/>
    <p:sldId id="310" r:id="rId11"/>
    <p:sldId id="308" r:id="rId12"/>
    <p:sldId id="430" r:id="rId13"/>
    <p:sldId id="311" r:id="rId14"/>
    <p:sldId id="312" r:id="rId15"/>
    <p:sldId id="392" r:id="rId16"/>
    <p:sldId id="477" r:id="rId17"/>
    <p:sldId id="452" r:id="rId18"/>
    <p:sldId id="451" r:id="rId19"/>
    <p:sldId id="393" r:id="rId20"/>
    <p:sldId id="389" r:id="rId21"/>
    <p:sldId id="387" r:id="rId22"/>
    <p:sldId id="388" r:id="rId23"/>
    <p:sldId id="411" r:id="rId24"/>
    <p:sldId id="412" r:id="rId25"/>
    <p:sldId id="340" r:id="rId26"/>
    <p:sldId id="342" r:id="rId27"/>
    <p:sldId id="390" r:id="rId28"/>
    <p:sldId id="431" r:id="rId29"/>
    <p:sldId id="394" r:id="rId30"/>
    <p:sldId id="386" r:id="rId31"/>
    <p:sldId id="413" r:id="rId32"/>
    <p:sldId id="302" r:id="rId33"/>
    <p:sldId id="382" r:id="rId34"/>
    <p:sldId id="455" r:id="rId35"/>
    <p:sldId id="397" r:id="rId36"/>
    <p:sldId id="432" r:id="rId37"/>
    <p:sldId id="383" r:id="rId38"/>
    <p:sldId id="414" r:id="rId39"/>
    <p:sldId id="295" r:id="rId40"/>
    <p:sldId id="378" r:id="rId41"/>
    <p:sldId id="454" r:id="rId42"/>
    <p:sldId id="463" r:id="rId43"/>
    <p:sldId id="415" r:id="rId44"/>
    <p:sldId id="478" r:id="rId45"/>
    <p:sldId id="422" r:id="rId46"/>
    <p:sldId id="475" r:id="rId47"/>
    <p:sldId id="461" r:id="rId48"/>
    <p:sldId id="457" r:id="rId49"/>
    <p:sldId id="423" r:id="rId50"/>
    <p:sldId id="425" r:id="rId51"/>
    <p:sldId id="269" r:id="rId52"/>
    <p:sldId id="270" r:id="rId53"/>
    <p:sldId id="271" r:id="rId54"/>
    <p:sldId id="272" r:id="rId55"/>
    <p:sldId id="273" r:id="rId56"/>
    <p:sldId id="275" r:id="rId57"/>
    <p:sldId id="276" r:id="rId58"/>
    <p:sldId id="437" r:id="rId59"/>
    <p:sldId id="440" r:id="rId60"/>
    <p:sldId id="450" r:id="rId61"/>
    <p:sldId id="281" r:id="rId62"/>
    <p:sldId id="287" r:id="rId63"/>
    <p:sldId id="458" r:id="rId64"/>
    <p:sldId id="480" r:id="rId65"/>
    <p:sldId id="479" r:id="rId66"/>
    <p:sldId id="449" r:id="rId67"/>
    <p:sldId id="471" r:id="rId68"/>
    <p:sldId id="400" r:id="rId69"/>
    <p:sldId id="469" r:id="rId70"/>
    <p:sldId id="470" r:id="rId71"/>
  </p:sldIdLst>
  <p:sldSz cx="12192000" cy="6858000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886"/>
  </p:normalViewPr>
  <p:slideViewPr>
    <p:cSldViewPr snapToGrid="0">
      <p:cViewPr>
        <p:scale>
          <a:sx n="76" d="100"/>
          <a:sy n="76" d="100"/>
        </p:scale>
        <p:origin x="-50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40AAB-A0BB-424D-9A36-54CB11775E8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7156B91-4F84-4B07-8F6B-8FD1B716A70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Grupal</a:t>
          </a:r>
          <a:endParaRPr lang="ca-ES" dirty="0"/>
        </a:p>
      </dgm:t>
    </dgm:pt>
    <dgm:pt modelId="{E8DDB58B-C72B-4FB1-8EAE-13B8DDEB54A2}" type="parTrans" cxnId="{0FDE2A3B-41C6-469B-B252-16E8BC589A02}">
      <dgm:prSet/>
      <dgm:spPr/>
      <dgm:t>
        <a:bodyPr/>
        <a:lstStyle/>
        <a:p>
          <a:endParaRPr lang="ca-ES"/>
        </a:p>
      </dgm:t>
    </dgm:pt>
    <dgm:pt modelId="{0E181E0B-4395-4D51-854D-D2E2F6595FC1}" type="sibTrans" cxnId="{0FDE2A3B-41C6-469B-B252-16E8BC589A02}">
      <dgm:prSet/>
      <dgm:spPr>
        <a:solidFill>
          <a:srgbClr val="92D050"/>
        </a:solidFill>
      </dgm:spPr>
      <dgm:t>
        <a:bodyPr/>
        <a:lstStyle/>
        <a:p>
          <a:r>
            <a:rPr lang="es-ES" dirty="0" smtClean="0"/>
            <a:t>Individual</a:t>
          </a:r>
          <a:endParaRPr lang="ca-ES" dirty="0"/>
        </a:p>
      </dgm:t>
    </dgm:pt>
    <dgm:pt modelId="{5A8935CA-8405-446C-911D-7E37EF0CE269}">
      <dgm:prSet phldrT="[Texto]" custT="1"/>
      <dgm:spPr>
        <a:solidFill>
          <a:schemeClr val="bg1">
            <a:lumMod val="85000"/>
          </a:schemeClr>
        </a:solidFill>
        <a:ln>
          <a:solidFill>
            <a:srgbClr val="B2B2B2"/>
          </a:solidFill>
        </a:ln>
      </dgm:spPr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Agentes</a:t>
          </a:r>
          <a:endParaRPr lang="ca-ES" sz="1050" b="1" dirty="0">
            <a:solidFill>
              <a:schemeClr val="tx1"/>
            </a:solidFill>
          </a:endParaRPr>
        </a:p>
      </dgm:t>
    </dgm:pt>
    <dgm:pt modelId="{14C42B44-216B-4CD4-8249-3CC5CE5EA62E}" type="parTrans" cxnId="{DB6EECF5-1B56-4CCD-97BA-0BAEB053D44E}">
      <dgm:prSet/>
      <dgm:spPr/>
      <dgm:t>
        <a:bodyPr/>
        <a:lstStyle/>
        <a:p>
          <a:endParaRPr lang="ca-ES"/>
        </a:p>
      </dgm:t>
    </dgm:pt>
    <dgm:pt modelId="{26FE53A9-3317-4FAA-8425-38B653B1F574}" type="sibTrans" cxnId="{DB6EECF5-1B56-4CCD-97BA-0BAEB053D44E}">
      <dgm:prSet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dirty="0" smtClean="0"/>
            <a:t>Socialización </a:t>
          </a:r>
          <a:endParaRPr lang="ca-ES" dirty="0"/>
        </a:p>
      </dgm:t>
    </dgm:pt>
    <dgm:pt modelId="{9F61F016-8740-495E-9C82-03F9F642F8D2}">
      <dgm:prSet phldrT="[Texto]"/>
      <dgm:spPr/>
      <dgm:t>
        <a:bodyPr/>
        <a:lstStyle/>
        <a:p>
          <a:r>
            <a:rPr lang="es-ES" dirty="0" smtClean="0"/>
            <a:t>Escuela </a:t>
          </a:r>
          <a:endParaRPr lang="ca-ES" dirty="0"/>
        </a:p>
      </dgm:t>
    </dgm:pt>
    <dgm:pt modelId="{F10992A4-EAC3-40A0-8E4B-B680748A4878}" type="parTrans" cxnId="{89BA365C-6F81-41AC-89F5-085842524DFE}">
      <dgm:prSet/>
      <dgm:spPr/>
      <dgm:t>
        <a:bodyPr/>
        <a:lstStyle/>
        <a:p>
          <a:endParaRPr lang="ca-ES"/>
        </a:p>
      </dgm:t>
    </dgm:pt>
    <dgm:pt modelId="{455B55CC-B9DB-4FD3-9DE4-FAB21554E0D7}" type="sibTrans" cxnId="{89BA365C-6F81-41AC-89F5-085842524DFE}">
      <dgm:prSet/>
      <dgm:spPr/>
      <dgm:t>
        <a:bodyPr/>
        <a:lstStyle/>
        <a:p>
          <a:r>
            <a:rPr lang="es-ES" dirty="0" smtClean="0"/>
            <a:t>Familia </a:t>
          </a:r>
          <a:endParaRPr lang="ca-ES" dirty="0"/>
        </a:p>
      </dgm:t>
    </dgm:pt>
    <dgm:pt modelId="{7830E17E-455C-4FA7-91EB-D240D84CD8E8}">
      <dgm:prSet phldrT="[Texto]"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Madurez</a:t>
          </a:r>
          <a:endParaRPr lang="ca-ES" dirty="0"/>
        </a:p>
      </dgm:t>
    </dgm:pt>
    <dgm:pt modelId="{C40D3351-66B5-404F-B08F-B529BC3B29D3}" type="parTrans" cxnId="{2476C01A-7710-4D20-A3EB-F1A43AD64C0B}">
      <dgm:prSet/>
      <dgm:spPr/>
      <dgm:t>
        <a:bodyPr/>
        <a:lstStyle/>
        <a:p>
          <a:endParaRPr lang="ca-ES"/>
        </a:p>
      </dgm:t>
    </dgm:pt>
    <dgm:pt modelId="{35EFF70C-8691-45F2-B1A5-E40C98FB74D1}" type="sibTrans" cxnId="{2476C01A-7710-4D20-A3EB-F1A43AD64C0B}">
      <dgm:prSet/>
      <dgm:spPr/>
      <dgm:t>
        <a:bodyPr/>
        <a:lstStyle/>
        <a:p>
          <a:r>
            <a:rPr lang="es-ES" dirty="0" smtClean="0"/>
            <a:t>Comunidad</a:t>
          </a:r>
          <a:endParaRPr lang="ca-ES" dirty="0"/>
        </a:p>
      </dgm:t>
    </dgm:pt>
    <dgm:pt modelId="{12552928-B218-4992-AC32-A59CEA19C1B5}" type="pres">
      <dgm:prSet presAssocID="{4C740AAB-A0BB-424D-9A36-54CB11775E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EC808590-D889-4FFE-AFDA-555E77314D71}" type="pres">
      <dgm:prSet presAssocID="{E7156B91-4F84-4B07-8F6B-8FD1B716A706}" presName="composite" presStyleCnt="0"/>
      <dgm:spPr/>
    </dgm:pt>
    <dgm:pt modelId="{1C085692-497A-4C5A-A3F2-6F870D34F3BF}" type="pres">
      <dgm:prSet presAssocID="{E7156B91-4F84-4B07-8F6B-8FD1B716A70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79724A7-7C15-4E37-ABE2-0FA8350988B1}" type="pres">
      <dgm:prSet presAssocID="{E7156B91-4F84-4B07-8F6B-8FD1B716A706}" presName="Childtext1" presStyleLbl="revTx" presStyleIdx="0" presStyleCnt="4" custLinFactX="-100000" custLinFactY="41845" custLinFactNeighborX="-1192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FF37DF-AE47-4D1A-8F64-E90676DFD23A}" type="pres">
      <dgm:prSet presAssocID="{E7156B91-4F84-4B07-8F6B-8FD1B716A706}" presName="BalanceSpacing" presStyleCnt="0"/>
      <dgm:spPr/>
    </dgm:pt>
    <dgm:pt modelId="{AEFAFD74-108E-48E7-907E-35D3811C70D4}" type="pres">
      <dgm:prSet presAssocID="{E7156B91-4F84-4B07-8F6B-8FD1B716A706}" presName="BalanceSpacing1" presStyleCnt="0"/>
      <dgm:spPr/>
    </dgm:pt>
    <dgm:pt modelId="{E10CDFD4-06B1-4E29-8CEC-12D88F73E9EE}" type="pres">
      <dgm:prSet presAssocID="{0E181E0B-4395-4D51-854D-D2E2F6595FC1}" presName="Accent1Text" presStyleLbl="node1" presStyleIdx="1" presStyleCnt="8"/>
      <dgm:spPr/>
      <dgm:t>
        <a:bodyPr/>
        <a:lstStyle/>
        <a:p>
          <a:endParaRPr lang="ca-ES"/>
        </a:p>
      </dgm:t>
    </dgm:pt>
    <dgm:pt modelId="{79DA5A2D-C48E-411A-BF77-84F28169523F}" type="pres">
      <dgm:prSet presAssocID="{0E181E0B-4395-4D51-854D-D2E2F6595FC1}" presName="spaceBetweenRectangles" presStyleCnt="0"/>
      <dgm:spPr/>
    </dgm:pt>
    <dgm:pt modelId="{4FDCD6D6-ED3E-4185-A575-140EF7D90754}" type="pres">
      <dgm:prSet presAssocID="{5A8935CA-8405-446C-911D-7E37EF0CE269}" presName="composite" presStyleCnt="0"/>
      <dgm:spPr/>
    </dgm:pt>
    <dgm:pt modelId="{A4C58DF3-6CC0-4523-99CE-CA84E12AF0BD}" type="pres">
      <dgm:prSet presAssocID="{5A8935CA-8405-446C-911D-7E37EF0CE269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DDF379-EF06-4994-A675-4A5A035D38F2}" type="pres">
      <dgm:prSet presAssocID="{5A8935CA-8405-446C-911D-7E37EF0CE26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77B82C8-3CA5-44DA-B020-8C5854FA8258}" type="pres">
      <dgm:prSet presAssocID="{5A8935CA-8405-446C-911D-7E37EF0CE269}" presName="BalanceSpacing" presStyleCnt="0"/>
      <dgm:spPr/>
    </dgm:pt>
    <dgm:pt modelId="{32DB8059-67DE-4A2E-AF55-933AAA5CB35A}" type="pres">
      <dgm:prSet presAssocID="{5A8935CA-8405-446C-911D-7E37EF0CE269}" presName="BalanceSpacing1" presStyleCnt="0"/>
      <dgm:spPr/>
    </dgm:pt>
    <dgm:pt modelId="{21398C4B-5090-4185-80DE-58C942D9D2B8}" type="pres">
      <dgm:prSet presAssocID="{26FE53A9-3317-4FAA-8425-38B653B1F574}" presName="Accent1Text" presStyleLbl="node1" presStyleIdx="3" presStyleCnt="8" custLinFactNeighborX="56180" custLinFactNeighborY="-84994"/>
      <dgm:spPr/>
      <dgm:t>
        <a:bodyPr/>
        <a:lstStyle/>
        <a:p>
          <a:endParaRPr lang="ca-ES"/>
        </a:p>
      </dgm:t>
    </dgm:pt>
    <dgm:pt modelId="{4D1F068C-3B4E-436E-B426-870AFC90ABE3}" type="pres">
      <dgm:prSet presAssocID="{26FE53A9-3317-4FAA-8425-38B653B1F574}" presName="spaceBetweenRectangles" presStyleCnt="0"/>
      <dgm:spPr/>
    </dgm:pt>
    <dgm:pt modelId="{82BB4DC7-7A28-476B-87CE-4253065DF5EA}" type="pres">
      <dgm:prSet presAssocID="{9F61F016-8740-495E-9C82-03F9F642F8D2}" presName="composite" presStyleCnt="0"/>
      <dgm:spPr/>
    </dgm:pt>
    <dgm:pt modelId="{9ADC3499-5568-4226-A371-50396402F1D8}" type="pres">
      <dgm:prSet presAssocID="{9F61F016-8740-495E-9C82-03F9F642F8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37D368D-6DC0-4A9E-9623-F1D1B9D0772F}" type="pres">
      <dgm:prSet presAssocID="{9F61F016-8740-495E-9C82-03F9F642F8D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9C5B6FA-0085-49CC-B75E-5605014C652F}" type="pres">
      <dgm:prSet presAssocID="{9F61F016-8740-495E-9C82-03F9F642F8D2}" presName="BalanceSpacing" presStyleCnt="0"/>
      <dgm:spPr/>
    </dgm:pt>
    <dgm:pt modelId="{3B853685-8424-4EAC-B4D0-F631EFB5BC59}" type="pres">
      <dgm:prSet presAssocID="{9F61F016-8740-495E-9C82-03F9F642F8D2}" presName="BalanceSpacing1" presStyleCnt="0"/>
      <dgm:spPr/>
    </dgm:pt>
    <dgm:pt modelId="{D608EEB9-9C44-4860-ABD6-59733FE5893F}" type="pres">
      <dgm:prSet presAssocID="{455B55CC-B9DB-4FD3-9DE4-FAB21554E0D7}" presName="Accent1Text" presStyleLbl="node1" presStyleIdx="5" presStyleCnt="8"/>
      <dgm:spPr/>
      <dgm:t>
        <a:bodyPr/>
        <a:lstStyle/>
        <a:p>
          <a:endParaRPr lang="ca-ES"/>
        </a:p>
      </dgm:t>
    </dgm:pt>
    <dgm:pt modelId="{5ED60ADF-F762-4BBE-9A15-916A13822483}" type="pres">
      <dgm:prSet presAssocID="{455B55CC-B9DB-4FD3-9DE4-FAB21554E0D7}" presName="spaceBetweenRectangles" presStyleCnt="0"/>
      <dgm:spPr/>
    </dgm:pt>
    <dgm:pt modelId="{37A55974-C737-49B7-8EBD-78A7BB1F19AF}" type="pres">
      <dgm:prSet presAssocID="{7830E17E-455C-4FA7-91EB-D240D84CD8E8}" presName="composite" presStyleCnt="0"/>
      <dgm:spPr/>
    </dgm:pt>
    <dgm:pt modelId="{72488708-0AF9-4DF2-9E07-4DF241BA9467}" type="pres">
      <dgm:prSet presAssocID="{7830E17E-455C-4FA7-91EB-D240D84CD8E8}" presName="Parent1" presStyleLbl="node1" presStyleIdx="6" presStyleCnt="8" custLinFactX="-64430" custLinFactY="-100000" custLinFactNeighborX="-100000" custLinFactNeighborY="-154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FBF35E7-4937-4642-A31C-0A2AC3A74E54}" type="pres">
      <dgm:prSet presAssocID="{7830E17E-455C-4FA7-91EB-D240D84CD8E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185377E-AFC3-4343-9D80-BB9A116FEFAF}" type="pres">
      <dgm:prSet presAssocID="{7830E17E-455C-4FA7-91EB-D240D84CD8E8}" presName="BalanceSpacing" presStyleCnt="0"/>
      <dgm:spPr/>
    </dgm:pt>
    <dgm:pt modelId="{AC1FD1E8-FEAE-4D27-B7D7-9370711B006D}" type="pres">
      <dgm:prSet presAssocID="{7830E17E-455C-4FA7-91EB-D240D84CD8E8}" presName="BalanceSpacing1" presStyleCnt="0"/>
      <dgm:spPr/>
    </dgm:pt>
    <dgm:pt modelId="{93F71A98-03D3-4616-B9CF-357141D092D7}" type="pres">
      <dgm:prSet presAssocID="{35EFF70C-8691-45F2-B1A5-E40C98FB74D1}" presName="Accent1Text" presStyleLbl="node1" presStyleIdx="7" presStyleCnt="8" custLinFactNeighborX="-99057" custLinFactNeighborY="1192"/>
      <dgm:spPr/>
      <dgm:t>
        <a:bodyPr/>
        <a:lstStyle/>
        <a:p>
          <a:endParaRPr lang="ca-ES"/>
        </a:p>
      </dgm:t>
    </dgm:pt>
  </dgm:ptLst>
  <dgm:cxnLst>
    <dgm:cxn modelId="{1B76631D-A4EF-486E-9716-F2614B869F48}" type="presOf" srcId="{5A8935CA-8405-446C-911D-7E37EF0CE269}" destId="{A4C58DF3-6CC0-4523-99CE-CA84E12AF0BD}" srcOrd="0" destOrd="0" presId="urn:microsoft.com/office/officeart/2008/layout/AlternatingHexagons"/>
    <dgm:cxn modelId="{88473233-90A9-491F-9EC1-83D2161959EA}" type="presOf" srcId="{E7156B91-4F84-4B07-8F6B-8FD1B716A706}" destId="{1C085692-497A-4C5A-A3F2-6F870D34F3BF}" srcOrd="0" destOrd="0" presId="urn:microsoft.com/office/officeart/2008/layout/AlternatingHexagons"/>
    <dgm:cxn modelId="{05AD458B-79CD-4983-924E-D34E86534E17}" type="presOf" srcId="{7830E17E-455C-4FA7-91EB-D240D84CD8E8}" destId="{72488708-0AF9-4DF2-9E07-4DF241BA9467}" srcOrd="0" destOrd="0" presId="urn:microsoft.com/office/officeart/2008/layout/AlternatingHexagons"/>
    <dgm:cxn modelId="{DB6EECF5-1B56-4CCD-97BA-0BAEB053D44E}" srcId="{4C740AAB-A0BB-424D-9A36-54CB11775E85}" destId="{5A8935CA-8405-446C-911D-7E37EF0CE269}" srcOrd="1" destOrd="0" parTransId="{14C42B44-216B-4CD4-8249-3CC5CE5EA62E}" sibTransId="{26FE53A9-3317-4FAA-8425-38B653B1F574}"/>
    <dgm:cxn modelId="{0FDE2A3B-41C6-469B-B252-16E8BC589A02}" srcId="{4C740AAB-A0BB-424D-9A36-54CB11775E85}" destId="{E7156B91-4F84-4B07-8F6B-8FD1B716A706}" srcOrd="0" destOrd="0" parTransId="{E8DDB58B-C72B-4FB1-8EAE-13B8DDEB54A2}" sibTransId="{0E181E0B-4395-4D51-854D-D2E2F6595FC1}"/>
    <dgm:cxn modelId="{41054F9E-B2C7-4805-9AE8-3617CFB5C9E0}" type="presOf" srcId="{26FE53A9-3317-4FAA-8425-38B653B1F574}" destId="{21398C4B-5090-4185-80DE-58C942D9D2B8}" srcOrd="0" destOrd="0" presId="urn:microsoft.com/office/officeart/2008/layout/AlternatingHexagons"/>
    <dgm:cxn modelId="{94D1B452-16B8-4947-8FB5-D9132E45591A}" type="presOf" srcId="{0E181E0B-4395-4D51-854D-D2E2F6595FC1}" destId="{E10CDFD4-06B1-4E29-8CEC-12D88F73E9EE}" srcOrd="0" destOrd="0" presId="urn:microsoft.com/office/officeart/2008/layout/AlternatingHexagons"/>
    <dgm:cxn modelId="{89BA365C-6F81-41AC-89F5-085842524DFE}" srcId="{4C740AAB-A0BB-424D-9A36-54CB11775E85}" destId="{9F61F016-8740-495E-9C82-03F9F642F8D2}" srcOrd="2" destOrd="0" parTransId="{F10992A4-EAC3-40A0-8E4B-B680748A4878}" sibTransId="{455B55CC-B9DB-4FD3-9DE4-FAB21554E0D7}"/>
    <dgm:cxn modelId="{B35B4852-4F87-4CCA-BFF0-87BD02B8DD3B}" type="presOf" srcId="{455B55CC-B9DB-4FD3-9DE4-FAB21554E0D7}" destId="{D608EEB9-9C44-4860-ABD6-59733FE5893F}" srcOrd="0" destOrd="0" presId="urn:microsoft.com/office/officeart/2008/layout/AlternatingHexagons"/>
    <dgm:cxn modelId="{2113850C-E36F-46B7-8995-A5D784A5E644}" type="presOf" srcId="{9F61F016-8740-495E-9C82-03F9F642F8D2}" destId="{9ADC3499-5568-4226-A371-50396402F1D8}" srcOrd="0" destOrd="0" presId="urn:microsoft.com/office/officeart/2008/layout/AlternatingHexagons"/>
    <dgm:cxn modelId="{18797C75-2F45-4DA7-B998-6D7468199DC6}" type="presOf" srcId="{35EFF70C-8691-45F2-B1A5-E40C98FB74D1}" destId="{93F71A98-03D3-4616-B9CF-357141D092D7}" srcOrd="0" destOrd="0" presId="urn:microsoft.com/office/officeart/2008/layout/AlternatingHexagons"/>
    <dgm:cxn modelId="{C161961F-29F5-4FED-9773-18C708160861}" type="presOf" srcId="{4C740AAB-A0BB-424D-9A36-54CB11775E85}" destId="{12552928-B218-4992-AC32-A59CEA19C1B5}" srcOrd="0" destOrd="0" presId="urn:microsoft.com/office/officeart/2008/layout/AlternatingHexagons"/>
    <dgm:cxn modelId="{2476C01A-7710-4D20-A3EB-F1A43AD64C0B}" srcId="{4C740AAB-A0BB-424D-9A36-54CB11775E85}" destId="{7830E17E-455C-4FA7-91EB-D240D84CD8E8}" srcOrd="3" destOrd="0" parTransId="{C40D3351-66B5-404F-B08F-B529BC3B29D3}" sibTransId="{35EFF70C-8691-45F2-B1A5-E40C98FB74D1}"/>
    <dgm:cxn modelId="{5DA703AA-EAFA-48B5-96CA-1E4136170926}" type="presParOf" srcId="{12552928-B218-4992-AC32-A59CEA19C1B5}" destId="{EC808590-D889-4FFE-AFDA-555E77314D71}" srcOrd="0" destOrd="0" presId="urn:microsoft.com/office/officeart/2008/layout/AlternatingHexagons"/>
    <dgm:cxn modelId="{93A3F251-B22F-4F4E-9F8F-1C11A3E1A9A6}" type="presParOf" srcId="{EC808590-D889-4FFE-AFDA-555E77314D71}" destId="{1C085692-497A-4C5A-A3F2-6F870D34F3BF}" srcOrd="0" destOrd="0" presId="urn:microsoft.com/office/officeart/2008/layout/AlternatingHexagons"/>
    <dgm:cxn modelId="{F5FA231D-65F0-4D76-AFCD-2CD4E96CB5CA}" type="presParOf" srcId="{EC808590-D889-4FFE-AFDA-555E77314D71}" destId="{C79724A7-7C15-4E37-ABE2-0FA8350988B1}" srcOrd="1" destOrd="0" presId="urn:microsoft.com/office/officeart/2008/layout/AlternatingHexagons"/>
    <dgm:cxn modelId="{024D835F-B175-4658-99D3-D61B5BB09A31}" type="presParOf" srcId="{EC808590-D889-4FFE-AFDA-555E77314D71}" destId="{DBFF37DF-AE47-4D1A-8F64-E90676DFD23A}" srcOrd="2" destOrd="0" presId="urn:microsoft.com/office/officeart/2008/layout/AlternatingHexagons"/>
    <dgm:cxn modelId="{FA131ED1-074C-435D-A3A1-A5C028F78524}" type="presParOf" srcId="{EC808590-D889-4FFE-AFDA-555E77314D71}" destId="{AEFAFD74-108E-48E7-907E-35D3811C70D4}" srcOrd="3" destOrd="0" presId="urn:microsoft.com/office/officeart/2008/layout/AlternatingHexagons"/>
    <dgm:cxn modelId="{B9EACC37-99AE-4FF2-AA24-10D91FC8D831}" type="presParOf" srcId="{EC808590-D889-4FFE-AFDA-555E77314D71}" destId="{E10CDFD4-06B1-4E29-8CEC-12D88F73E9EE}" srcOrd="4" destOrd="0" presId="urn:microsoft.com/office/officeart/2008/layout/AlternatingHexagons"/>
    <dgm:cxn modelId="{1857B059-243C-45FF-B1DB-AEE5CFD36F91}" type="presParOf" srcId="{12552928-B218-4992-AC32-A59CEA19C1B5}" destId="{79DA5A2D-C48E-411A-BF77-84F28169523F}" srcOrd="1" destOrd="0" presId="urn:microsoft.com/office/officeart/2008/layout/AlternatingHexagons"/>
    <dgm:cxn modelId="{45881FCD-E8E4-49A7-B595-242D7CFF3F3C}" type="presParOf" srcId="{12552928-B218-4992-AC32-A59CEA19C1B5}" destId="{4FDCD6D6-ED3E-4185-A575-140EF7D90754}" srcOrd="2" destOrd="0" presId="urn:microsoft.com/office/officeart/2008/layout/AlternatingHexagons"/>
    <dgm:cxn modelId="{7BD7E05A-B3EE-45C5-A3F0-BD8AE946084A}" type="presParOf" srcId="{4FDCD6D6-ED3E-4185-A575-140EF7D90754}" destId="{A4C58DF3-6CC0-4523-99CE-CA84E12AF0BD}" srcOrd="0" destOrd="0" presId="urn:microsoft.com/office/officeart/2008/layout/AlternatingHexagons"/>
    <dgm:cxn modelId="{A24F29F8-CB40-48C7-8923-C599C1E55F59}" type="presParOf" srcId="{4FDCD6D6-ED3E-4185-A575-140EF7D90754}" destId="{37DDF379-EF06-4994-A675-4A5A035D38F2}" srcOrd="1" destOrd="0" presId="urn:microsoft.com/office/officeart/2008/layout/AlternatingHexagons"/>
    <dgm:cxn modelId="{1C23D620-4F04-49B0-9318-CB68B19C7D9A}" type="presParOf" srcId="{4FDCD6D6-ED3E-4185-A575-140EF7D90754}" destId="{877B82C8-3CA5-44DA-B020-8C5854FA8258}" srcOrd="2" destOrd="0" presId="urn:microsoft.com/office/officeart/2008/layout/AlternatingHexagons"/>
    <dgm:cxn modelId="{695E5A95-F6B2-49B4-8708-5C3771502BEB}" type="presParOf" srcId="{4FDCD6D6-ED3E-4185-A575-140EF7D90754}" destId="{32DB8059-67DE-4A2E-AF55-933AAA5CB35A}" srcOrd="3" destOrd="0" presId="urn:microsoft.com/office/officeart/2008/layout/AlternatingHexagons"/>
    <dgm:cxn modelId="{1304F512-3CC5-46FE-B785-CFD760AB5416}" type="presParOf" srcId="{4FDCD6D6-ED3E-4185-A575-140EF7D90754}" destId="{21398C4B-5090-4185-80DE-58C942D9D2B8}" srcOrd="4" destOrd="0" presId="urn:microsoft.com/office/officeart/2008/layout/AlternatingHexagons"/>
    <dgm:cxn modelId="{7D87990B-797D-4796-AA35-64ABD3ADA526}" type="presParOf" srcId="{12552928-B218-4992-AC32-A59CEA19C1B5}" destId="{4D1F068C-3B4E-436E-B426-870AFC90ABE3}" srcOrd="3" destOrd="0" presId="urn:microsoft.com/office/officeart/2008/layout/AlternatingHexagons"/>
    <dgm:cxn modelId="{06557C04-DBF6-4A5B-A64F-355AFA84E00A}" type="presParOf" srcId="{12552928-B218-4992-AC32-A59CEA19C1B5}" destId="{82BB4DC7-7A28-476B-87CE-4253065DF5EA}" srcOrd="4" destOrd="0" presId="urn:microsoft.com/office/officeart/2008/layout/AlternatingHexagons"/>
    <dgm:cxn modelId="{C60D54C4-8FA5-47FD-B7CD-5DCA578D2DC7}" type="presParOf" srcId="{82BB4DC7-7A28-476B-87CE-4253065DF5EA}" destId="{9ADC3499-5568-4226-A371-50396402F1D8}" srcOrd="0" destOrd="0" presId="urn:microsoft.com/office/officeart/2008/layout/AlternatingHexagons"/>
    <dgm:cxn modelId="{44C445DD-7DE2-4CB3-AE54-7B934869FEBD}" type="presParOf" srcId="{82BB4DC7-7A28-476B-87CE-4253065DF5EA}" destId="{C37D368D-6DC0-4A9E-9623-F1D1B9D0772F}" srcOrd="1" destOrd="0" presId="urn:microsoft.com/office/officeart/2008/layout/AlternatingHexagons"/>
    <dgm:cxn modelId="{EE052361-B444-4D53-8A44-3C1150DD7034}" type="presParOf" srcId="{82BB4DC7-7A28-476B-87CE-4253065DF5EA}" destId="{B9C5B6FA-0085-49CC-B75E-5605014C652F}" srcOrd="2" destOrd="0" presId="urn:microsoft.com/office/officeart/2008/layout/AlternatingHexagons"/>
    <dgm:cxn modelId="{F01D4BD7-B561-42D1-8203-255A5143977D}" type="presParOf" srcId="{82BB4DC7-7A28-476B-87CE-4253065DF5EA}" destId="{3B853685-8424-4EAC-B4D0-F631EFB5BC59}" srcOrd="3" destOrd="0" presId="urn:microsoft.com/office/officeart/2008/layout/AlternatingHexagons"/>
    <dgm:cxn modelId="{814F5A0C-DDA2-45F2-ABBA-DB62C1E7EEEB}" type="presParOf" srcId="{82BB4DC7-7A28-476B-87CE-4253065DF5EA}" destId="{D608EEB9-9C44-4860-ABD6-59733FE5893F}" srcOrd="4" destOrd="0" presId="urn:microsoft.com/office/officeart/2008/layout/AlternatingHexagons"/>
    <dgm:cxn modelId="{391ACD6A-04DE-4375-BC69-9A8934099A4B}" type="presParOf" srcId="{12552928-B218-4992-AC32-A59CEA19C1B5}" destId="{5ED60ADF-F762-4BBE-9A15-916A13822483}" srcOrd="5" destOrd="0" presId="urn:microsoft.com/office/officeart/2008/layout/AlternatingHexagons"/>
    <dgm:cxn modelId="{D1D45996-5810-4E4C-A4A2-DA790FA83D9B}" type="presParOf" srcId="{12552928-B218-4992-AC32-A59CEA19C1B5}" destId="{37A55974-C737-49B7-8EBD-78A7BB1F19AF}" srcOrd="6" destOrd="0" presId="urn:microsoft.com/office/officeart/2008/layout/AlternatingHexagons"/>
    <dgm:cxn modelId="{3E132F9C-950A-43E3-BF46-1CB6A5CE7FF6}" type="presParOf" srcId="{37A55974-C737-49B7-8EBD-78A7BB1F19AF}" destId="{72488708-0AF9-4DF2-9E07-4DF241BA9467}" srcOrd="0" destOrd="0" presId="urn:microsoft.com/office/officeart/2008/layout/AlternatingHexagons"/>
    <dgm:cxn modelId="{F3FDF25D-356D-4B2D-87EA-5B30582911E1}" type="presParOf" srcId="{37A55974-C737-49B7-8EBD-78A7BB1F19AF}" destId="{BFBF35E7-4937-4642-A31C-0A2AC3A74E54}" srcOrd="1" destOrd="0" presId="urn:microsoft.com/office/officeart/2008/layout/AlternatingHexagons"/>
    <dgm:cxn modelId="{46FB1C65-107D-455E-AAE4-692199CC6CC9}" type="presParOf" srcId="{37A55974-C737-49B7-8EBD-78A7BB1F19AF}" destId="{1185377E-AFC3-4343-9D80-BB9A116FEFAF}" srcOrd="2" destOrd="0" presId="urn:microsoft.com/office/officeart/2008/layout/AlternatingHexagons"/>
    <dgm:cxn modelId="{11E30769-EF36-4757-8C99-D2AB9513FB76}" type="presParOf" srcId="{37A55974-C737-49B7-8EBD-78A7BB1F19AF}" destId="{AC1FD1E8-FEAE-4D27-B7D7-9370711B006D}" srcOrd="3" destOrd="0" presId="urn:microsoft.com/office/officeart/2008/layout/AlternatingHexagons"/>
    <dgm:cxn modelId="{CAA19553-402F-4541-BB0E-B86C02FA18D8}" type="presParOf" srcId="{37A55974-C737-49B7-8EBD-78A7BB1F19AF}" destId="{93F71A98-03D3-4616-B9CF-357141D092D7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40AAB-A0BB-424D-9A36-54CB11775E8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7156B91-4F84-4B07-8F6B-8FD1B716A70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Grupal</a:t>
          </a:r>
          <a:endParaRPr lang="ca-ES" dirty="0"/>
        </a:p>
      </dgm:t>
    </dgm:pt>
    <dgm:pt modelId="{E8DDB58B-C72B-4FB1-8EAE-13B8DDEB54A2}" type="parTrans" cxnId="{0FDE2A3B-41C6-469B-B252-16E8BC589A02}">
      <dgm:prSet/>
      <dgm:spPr/>
      <dgm:t>
        <a:bodyPr/>
        <a:lstStyle/>
        <a:p>
          <a:endParaRPr lang="ca-ES"/>
        </a:p>
      </dgm:t>
    </dgm:pt>
    <dgm:pt modelId="{0E181E0B-4395-4D51-854D-D2E2F6595FC1}" type="sibTrans" cxnId="{0FDE2A3B-41C6-469B-B252-16E8BC589A02}">
      <dgm:prSet/>
      <dgm:spPr>
        <a:solidFill>
          <a:srgbClr val="92D050"/>
        </a:solidFill>
      </dgm:spPr>
      <dgm:t>
        <a:bodyPr/>
        <a:lstStyle/>
        <a:p>
          <a:r>
            <a:rPr lang="es-ES" dirty="0" smtClean="0"/>
            <a:t>Individual</a:t>
          </a:r>
          <a:endParaRPr lang="ca-ES" dirty="0"/>
        </a:p>
      </dgm:t>
    </dgm:pt>
    <dgm:pt modelId="{5A8935CA-8405-446C-911D-7E37EF0CE269}">
      <dgm:prSet phldrT="[Texto]" custT="1"/>
      <dgm:spPr>
        <a:solidFill>
          <a:schemeClr val="bg1">
            <a:lumMod val="85000"/>
          </a:schemeClr>
        </a:solidFill>
        <a:ln>
          <a:solidFill>
            <a:srgbClr val="B2B2B2"/>
          </a:solidFill>
        </a:ln>
      </dgm:spPr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Agentes</a:t>
          </a:r>
          <a:endParaRPr lang="ca-ES" sz="1050" b="1" dirty="0">
            <a:solidFill>
              <a:schemeClr val="tx1"/>
            </a:solidFill>
          </a:endParaRPr>
        </a:p>
      </dgm:t>
    </dgm:pt>
    <dgm:pt modelId="{14C42B44-216B-4CD4-8249-3CC5CE5EA62E}" type="parTrans" cxnId="{DB6EECF5-1B56-4CCD-97BA-0BAEB053D44E}">
      <dgm:prSet/>
      <dgm:spPr/>
      <dgm:t>
        <a:bodyPr/>
        <a:lstStyle/>
        <a:p>
          <a:endParaRPr lang="ca-ES"/>
        </a:p>
      </dgm:t>
    </dgm:pt>
    <dgm:pt modelId="{26FE53A9-3317-4FAA-8425-38B653B1F574}" type="sibTrans" cxnId="{DB6EECF5-1B56-4CCD-97BA-0BAEB053D44E}">
      <dgm:prSet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dirty="0" smtClean="0"/>
            <a:t>Socialización </a:t>
          </a:r>
          <a:endParaRPr lang="ca-ES" dirty="0"/>
        </a:p>
      </dgm:t>
    </dgm:pt>
    <dgm:pt modelId="{9F61F016-8740-495E-9C82-03F9F642F8D2}">
      <dgm:prSet phldrT="[Texto]"/>
      <dgm:spPr/>
      <dgm:t>
        <a:bodyPr/>
        <a:lstStyle/>
        <a:p>
          <a:r>
            <a:rPr lang="es-ES" dirty="0" smtClean="0"/>
            <a:t>Escuela </a:t>
          </a:r>
          <a:endParaRPr lang="ca-ES" dirty="0"/>
        </a:p>
      </dgm:t>
    </dgm:pt>
    <dgm:pt modelId="{F10992A4-EAC3-40A0-8E4B-B680748A4878}" type="parTrans" cxnId="{89BA365C-6F81-41AC-89F5-085842524DFE}">
      <dgm:prSet/>
      <dgm:spPr/>
      <dgm:t>
        <a:bodyPr/>
        <a:lstStyle/>
        <a:p>
          <a:endParaRPr lang="ca-ES"/>
        </a:p>
      </dgm:t>
    </dgm:pt>
    <dgm:pt modelId="{455B55CC-B9DB-4FD3-9DE4-FAB21554E0D7}" type="sibTrans" cxnId="{89BA365C-6F81-41AC-89F5-085842524DFE}">
      <dgm:prSet/>
      <dgm:spPr/>
      <dgm:t>
        <a:bodyPr/>
        <a:lstStyle/>
        <a:p>
          <a:r>
            <a:rPr lang="es-ES" dirty="0" smtClean="0"/>
            <a:t>Familia </a:t>
          </a:r>
          <a:endParaRPr lang="ca-ES" dirty="0"/>
        </a:p>
      </dgm:t>
    </dgm:pt>
    <dgm:pt modelId="{7830E17E-455C-4FA7-91EB-D240D84CD8E8}">
      <dgm:prSet phldrT="[Texto]"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Madurez</a:t>
          </a:r>
          <a:endParaRPr lang="ca-ES" dirty="0"/>
        </a:p>
      </dgm:t>
    </dgm:pt>
    <dgm:pt modelId="{C40D3351-66B5-404F-B08F-B529BC3B29D3}" type="parTrans" cxnId="{2476C01A-7710-4D20-A3EB-F1A43AD64C0B}">
      <dgm:prSet/>
      <dgm:spPr/>
      <dgm:t>
        <a:bodyPr/>
        <a:lstStyle/>
        <a:p>
          <a:endParaRPr lang="ca-ES"/>
        </a:p>
      </dgm:t>
    </dgm:pt>
    <dgm:pt modelId="{35EFF70C-8691-45F2-B1A5-E40C98FB74D1}" type="sibTrans" cxnId="{2476C01A-7710-4D20-A3EB-F1A43AD64C0B}">
      <dgm:prSet/>
      <dgm:spPr/>
      <dgm:t>
        <a:bodyPr/>
        <a:lstStyle/>
        <a:p>
          <a:r>
            <a:rPr lang="es-ES" dirty="0" smtClean="0"/>
            <a:t>Comunidad</a:t>
          </a:r>
          <a:endParaRPr lang="ca-ES" dirty="0"/>
        </a:p>
      </dgm:t>
    </dgm:pt>
    <dgm:pt modelId="{12552928-B218-4992-AC32-A59CEA19C1B5}" type="pres">
      <dgm:prSet presAssocID="{4C740AAB-A0BB-424D-9A36-54CB11775E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EC808590-D889-4FFE-AFDA-555E77314D71}" type="pres">
      <dgm:prSet presAssocID="{E7156B91-4F84-4B07-8F6B-8FD1B716A706}" presName="composite" presStyleCnt="0"/>
      <dgm:spPr/>
    </dgm:pt>
    <dgm:pt modelId="{1C085692-497A-4C5A-A3F2-6F870D34F3BF}" type="pres">
      <dgm:prSet presAssocID="{E7156B91-4F84-4B07-8F6B-8FD1B716A70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79724A7-7C15-4E37-ABE2-0FA8350988B1}" type="pres">
      <dgm:prSet presAssocID="{E7156B91-4F84-4B07-8F6B-8FD1B716A706}" presName="Childtext1" presStyleLbl="revTx" presStyleIdx="0" presStyleCnt="4" custLinFactX="-100000" custLinFactY="41845" custLinFactNeighborX="-1192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FF37DF-AE47-4D1A-8F64-E90676DFD23A}" type="pres">
      <dgm:prSet presAssocID="{E7156B91-4F84-4B07-8F6B-8FD1B716A706}" presName="BalanceSpacing" presStyleCnt="0"/>
      <dgm:spPr/>
    </dgm:pt>
    <dgm:pt modelId="{AEFAFD74-108E-48E7-907E-35D3811C70D4}" type="pres">
      <dgm:prSet presAssocID="{E7156B91-4F84-4B07-8F6B-8FD1B716A706}" presName="BalanceSpacing1" presStyleCnt="0"/>
      <dgm:spPr/>
    </dgm:pt>
    <dgm:pt modelId="{E10CDFD4-06B1-4E29-8CEC-12D88F73E9EE}" type="pres">
      <dgm:prSet presAssocID="{0E181E0B-4395-4D51-854D-D2E2F6595FC1}" presName="Accent1Text" presStyleLbl="node1" presStyleIdx="1" presStyleCnt="8"/>
      <dgm:spPr/>
      <dgm:t>
        <a:bodyPr/>
        <a:lstStyle/>
        <a:p>
          <a:endParaRPr lang="ca-ES"/>
        </a:p>
      </dgm:t>
    </dgm:pt>
    <dgm:pt modelId="{79DA5A2D-C48E-411A-BF77-84F28169523F}" type="pres">
      <dgm:prSet presAssocID="{0E181E0B-4395-4D51-854D-D2E2F6595FC1}" presName="spaceBetweenRectangles" presStyleCnt="0"/>
      <dgm:spPr/>
    </dgm:pt>
    <dgm:pt modelId="{4FDCD6D6-ED3E-4185-A575-140EF7D90754}" type="pres">
      <dgm:prSet presAssocID="{5A8935CA-8405-446C-911D-7E37EF0CE269}" presName="composite" presStyleCnt="0"/>
      <dgm:spPr/>
    </dgm:pt>
    <dgm:pt modelId="{A4C58DF3-6CC0-4523-99CE-CA84E12AF0BD}" type="pres">
      <dgm:prSet presAssocID="{5A8935CA-8405-446C-911D-7E37EF0CE269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DDF379-EF06-4994-A675-4A5A035D38F2}" type="pres">
      <dgm:prSet presAssocID="{5A8935CA-8405-446C-911D-7E37EF0CE26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77B82C8-3CA5-44DA-B020-8C5854FA8258}" type="pres">
      <dgm:prSet presAssocID="{5A8935CA-8405-446C-911D-7E37EF0CE269}" presName="BalanceSpacing" presStyleCnt="0"/>
      <dgm:spPr/>
    </dgm:pt>
    <dgm:pt modelId="{32DB8059-67DE-4A2E-AF55-933AAA5CB35A}" type="pres">
      <dgm:prSet presAssocID="{5A8935CA-8405-446C-911D-7E37EF0CE269}" presName="BalanceSpacing1" presStyleCnt="0"/>
      <dgm:spPr/>
    </dgm:pt>
    <dgm:pt modelId="{21398C4B-5090-4185-80DE-58C942D9D2B8}" type="pres">
      <dgm:prSet presAssocID="{26FE53A9-3317-4FAA-8425-38B653B1F574}" presName="Accent1Text" presStyleLbl="node1" presStyleIdx="3" presStyleCnt="8" custLinFactNeighborX="56180" custLinFactNeighborY="-84994"/>
      <dgm:spPr/>
      <dgm:t>
        <a:bodyPr/>
        <a:lstStyle/>
        <a:p>
          <a:endParaRPr lang="ca-ES"/>
        </a:p>
      </dgm:t>
    </dgm:pt>
    <dgm:pt modelId="{4D1F068C-3B4E-436E-B426-870AFC90ABE3}" type="pres">
      <dgm:prSet presAssocID="{26FE53A9-3317-4FAA-8425-38B653B1F574}" presName="spaceBetweenRectangles" presStyleCnt="0"/>
      <dgm:spPr/>
    </dgm:pt>
    <dgm:pt modelId="{82BB4DC7-7A28-476B-87CE-4253065DF5EA}" type="pres">
      <dgm:prSet presAssocID="{9F61F016-8740-495E-9C82-03F9F642F8D2}" presName="composite" presStyleCnt="0"/>
      <dgm:spPr/>
    </dgm:pt>
    <dgm:pt modelId="{9ADC3499-5568-4226-A371-50396402F1D8}" type="pres">
      <dgm:prSet presAssocID="{9F61F016-8740-495E-9C82-03F9F642F8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37D368D-6DC0-4A9E-9623-F1D1B9D0772F}" type="pres">
      <dgm:prSet presAssocID="{9F61F016-8740-495E-9C82-03F9F642F8D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9C5B6FA-0085-49CC-B75E-5605014C652F}" type="pres">
      <dgm:prSet presAssocID="{9F61F016-8740-495E-9C82-03F9F642F8D2}" presName="BalanceSpacing" presStyleCnt="0"/>
      <dgm:spPr/>
    </dgm:pt>
    <dgm:pt modelId="{3B853685-8424-4EAC-B4D0-F631EFB5BC59}" type="pres">
      <dgm:prSet presAssocID="{9F61F016-8740-495E-9C82-03F9F642F8D2}" presName="BalanceSpacing1" presStyleCnt="0"/>
      <dgm:spPr/>
    </dgm:pt>
    <dgm:pt modelId="{D608EEB9-9C44-4860-ABD6-59733FE5893F}" type="pres">
      <dgm:prSet presAssocID="{455B55CC-B9DB-4FD3-9DE4-FAB21554E0D7}" presName="Accent1Text" presStyleLbl="node1" presStyleIdx="5" presStyleCnt="8"/>
      <dgm:spPr/>
      <dgm:t>
        <a:bodyPr/>
        <a:lstStyle/>
        <a:p>
          <a:endParaRPr lang="ca-ES"/>
        </a:p>
      </dgm:t>
    </dgm:pt>
    <dgm:pt modelId="{5ED60ADF-F762-4BBE-9A15-916A13822483}" type="pres">
      <dgm:prSet presAssocID="{455B55CC-B9DB-4FD3-9DE4-FAB21554E0D7}" presName="spaceBetweenRectangles" presStyleCnt="0"/>
      <dgm:spPr/>
    </dgm:pt>
    <dgm:pt modelId="{37A55974-C737-49B7-8EBD-78A7BB1F19AF}" type="pres">
      <dgm:prSet presAssocID="{7830E17E-455C-4FA7-91EB-D240D84CD8E8}" presName="composite" presStyleCnt="0"/>
      <dgm:spPr/>
    </dgm:pt>
    <dgm:pt modelId="{72488708-0AF9-4DF2-9E07-4DF241BA9467}" type="pres">
      <dgm:prSet presAssocID="{7830E17E-455C-4FA7-91EB-D240D84CD8E8}" presName="Parent1" presStyleLbl="node1" presStyleIdx="6" presStyleCnt="8" custLinFactX="-64430" custLinFactY="-100000" custLinFactNeighborX="-100000" custLinFactNeighborY="-154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FBF35E7-4937-4642-A31C-0A2AC3A74E54}" type="pres">
      <dgm:prSet presAssocID="{7830E17E-455C-4FA7-91EB-D240D84CD8E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185377E-AFC3-4343-9D80-BB9A116FEFAF}" type="pres">
      <dgm:prSet presAssocID="{7830E17E-455C-4FA7-91EB-D240D84CD8E8}" presName="BalanceSpacing" presStyleCnt="0"/>
      <dgm:spPr/>
    </dgm:pt>
    <dgm:pt modelId="{AC1FD1E8-FEAE-4D27-B7D7-9370711B006D}" type="pres">
      <dgm:prSet presAssocID="{7830E17E-455C-4FA7-91EB-D240D84CD8E8}" presName="BalanceSpacing1" presStyleCnt="0"/>
      <dgm:spPr/>
    </dgm:pt>
    <dgm:pt modelId="{93F71A98-03D3-4616-B9CF-357141D092D7}" type="pres">
      <dgm:prSet presAssocID="{35EFF70C-8691-45F2-B1A5-E40C98FB74D1}" presName="Accent1Text" presStyleLbl="node1" presStyleIdx="7" presStyleCnt="8" custLinFactNeighborX="-99057" custLinFactNeighborY="1192"/>
      <dgm:spPr/>
      <dgm:t>
        <a:bodyPr/>
        <a:lstStyle/>
        <a:p>
          <a:endParaRPr lang="ca-ES"/>
        </a:p>
      </dgm:t>
    </dgm:pt>
  </dgm:ptLst>
  <dgm:cxnLst>
    <dgm:cxn modelId="{80944A6F-E067-4122-A956-215BC103F15A}" type="presOf" srcId="{4C740AAB-A0BB-424D-9A36-54CB11775E85}" destId="{12552928-B218-4992-AC32-A59CEA19C1B5}" srcOrd="0" destOrd="0" presId="urn:microsoft.com/office/officeart/2008/layout/AlternatingHexagons"/>
    <dgm:cxn modelId="{CC280498-E41E-4A06-B634-1E2014254D83}" type="presOf" srcId="{E7156B91-4F84-4B07-8F6B-8FD1B716A706}" destId="{1C085692-497A-4C5A-A3F2-6F870D34F3BF}" srcOrd="0" destOrd="0" presId="urn:microsoft.com/office/officeart/2008/layout/AlternatingHexagons"/>
    <dgm:cxn modelId="{A9CFB97E-35EC-4C6D-97C8-8A755DD4CA69}" type="presOf" srcId="{0E181E0B-4395-4D51-854D-D2E2F6595FC1}" destId="{E10CDFD4-06B1-4E29-8CEC-12D88F73E9EE}" srcOrd="0" destOrd="0" presId="urn:microsoft.com/office/officeart/2008/layout/AlternatingHexagons"/>
    <dgm:cxn modelId="{DB6EECF5-1B56-4CCD-97BA-0BAEB053D44E}" srcId="{4C740AAB-A0BB-424D-9A36-54CB11775E85}" destId="{5A8935CA-8405-446C-911D-7E37EF0CE269}" srcOrd="1" destOrd="0" parTransId="{14C42B44-216B-4CD4-8249-3CC5CE5EA62E}" sibTransId="{26FE53A9-3317-4FAA-8425-38B653B1F574}"/>
    <dgm:cxn modelId="{E4631C1F-681E-42E7-92D7-5A20010005E2}" type="presOf" srcId="{455B55CC-B9DB-4FD3-9DE4-FAB21554E0D7}" destId="{D608EEB9-9C44-4860-ABD6-59733FE5893F}" srcOrd="0" destOrd="0" presId="urn:microsoft.com/office/officeart/2008/layout/AlternatingHexagons"/>
    <dgm:cxn modelId="{F0EC1B35-57ED-4F1D-9A93-EB7F519BE6BF}" type="presOf" srcId="{7830E17E-455C-4FA7-91EB-D240D84CD8E8}" destId="{72488708-0AF9-4DF2-9E07-4DF241BA9467}" srcOrd="0" destOrd="0" presId="urn:microsoft.com/office/officeart/2008/layout/AlternatingHexagons"/>
    <dgm:cxn modelId="{0FDE2A3B-41C6-469B-B252-16E8BC589A02}" srcId="{4C740AAB-A0BB-424D-9A36-54CB11775E85}" destId="{E7156B91-4F84-4B07-8F6B-8FD1B716A706}" srcOrd="0" destOrd="0" parTransId="{E8DDB58B-C72B-4FB1-8EAE-13B8DDEB54A2}" sibTransId="{0E181E0B-4395-4D51-854D-D2E2F6595FC1}"/>
    <dgm:cxn modelId="{89BA365C-6F81-41AC-89F5-085842524DFE}" srcId="{4C740AAB-A0BB-424D-9A36-54CB11775E85}" destId="{9F61F016-8740-495E-9C82-03F9F642F8D2}" srcOrd="2" destOrd="0" parTransId="{F10992A4-EAC3-40A0-8E4B-B680748A4878}" sibTransId="{455B55CC-B9DB-4FD3-9DE4-FAB21554E0D7}"/>
    <dgm:cxn modelId="{73411A83-BE31-40FE-AA5D-3110D642186B}" type="presOf" srcId="{35EFF70C-8691-45F2-B1A5-E40C98FB74D1}" destId="{93F71A98-03D3-4616-B9CF-357141D092D7}" srcOrd="0" destOrd="0" presId="urn:microsoft.com/office/officeart/2008/layout/AlternatingHexagons"/>
    <dgm:cxn modelId="{B11497C9-AF3D-457B-BFB3-AC1C90F831B5}" type="presOf" srcId="{26FE53A9-3317-4FAA-8425-38B653B1F574}" destId="{21398C4B-5090-4185-80DE-58C942D9D2B8}" srcOrd="0" destOrd="0" presId="urn:microsoft.com/office/officeart/2008/layout/AlternatingHexagons"/>
    <dgm:cxn modelId="{C82E33FD-D020-4930-A9B9-7653B6922704}" type="presOf" srcId="{5A8935CA-8405-446C-911D-7E37EF0CE269}" destId="{A4C58DF3-6CC0-4523-99CE-CA84E12AF0BD}" srcOrd="0" destOrd="0" presId="urn:microsoft.com/office/officeart/2008/layout/AlternatingHexagons"/>
    <dgm:cxn modelId="{92E89DA5-858B-4ABC-BA72-1438C0E08418}" type="presOf" srcId="{9F61F016-8740-495E-9C82-03F9F642F8D2}" destId="{9ADC3499-5568-4226-A371-50396402F1D8}" srcOrd="0" destOrd="0" presId="urn:microsoft.com/office/officeart/2008/layout/AlternatingHexagons"/>
    <dgm:cxn modelId="{2476C01A-7710-4D20-A3EB-F1A43AD64C0B}" srcId="{4C740AAB-A0BB-424D-9A36-54CB11775E85}" destId="{7830E17E-455C-4FA7-91EB-D240D84CD8E8}" srcOrd="3" destOrd="0" parTransId="{C40D3351-66B5-404F-B08F-B529BC3B29D3}" sibTransId="{35EFF70C-8691-45F2-B1A5-E40C98FB74D1}"/>
    <dgm:cxn modelId="{51BD1B17-F271-44F7-822E-56EDA33E2E31}" type="presParOf" srcId="{12552928-B218-4992-AC32-A59CEA19C1B5}" destId="{EC808590-D889-4FFE-AFDA-555E77314D71}" srcOrd="0" destOrd="0" presId="urn:microsoft.com/office/officeart/2008/layout/AlternatingHexagons"/>
    <dgm:cxn modelId="{AFAF1F93-D416-4AF7-A1A6-5DD034DD2198}" type="presParOf" srcId="{EC808590-D889-4FFE-AFDA-555E77314D71}" destId="{1C085692-497A-4C5A-A3F2-6F870D34F3BF}" srcOrd="0" destOrd="0" presId="urn:microsoft.com/office/officeart/2008/layout/AlternatingHexagons"/>
    <dgm:cxn modelId="{306C29F4-9702-4F37-95CD-A79A12ADF45E}" type="presParOf" srcId="{EC808590-D889-4FFE-AFDA-555E77314D71}" destId="{C79724A7-7C15-4E37-ABE2-0FA8350988B1}" srcOrd="1" destOrd="0" presId="urn:microsoft.com/office/officeart/2008/layout/AlternatingHexagons"/>
    <dgm:cxn modelId="{76B82EF7-43F8-4195-8DFB-F38032F7AADC}" type="presParOf" srcId="{EC808590-D889-4FFE-AFDA-555E77314D71}" destId="{DBFF37DF-AE47-4D1A-8F64-E90676DFD23A}" srcOrd="2" destOrd="0" presId="urn:microsoft.com/office/officeart/2008/layout/AlternatingHexagons"/>
    <dgm:cxn modelId="{F92A1F5D-EA35-4287-B4B4-F9DF0257AF12}" type="presParOf" srcId="{EC808590-D889-4FFE-AFDA-555E77314D71}" destId="{AEFAFD74-108E-48E7-907E-35D3811C70D4}" srcOrd="3" destOrd="0" presId="urn:microsoft.com/office/officeart/2008/layout/AlternatingHexagons"/>
    <dgm:cxn modelId="{A9BE3981-B6D6-4962-A110-FF3CBD75F519}" type="presParOf" srcId="{EC808590-D889-4FFE-AFDA-555E77314D71}" destId="{E10CDFD4-06B1-4E29-8CEC-12D88F73E9EE}" srcOrd="4" destOrd="0" presId="urn:microsoft.com/office/officeart/2008/layout/AlternatingHexagons"/>
    <dgm:cxn modelId="{6B4758D1-29BF-4C1A-BB60-93DE32231445}" type="presParOf" srcId="{12552928-B218-4992-AC32-A59CEA19C1B5}" destId="{79DA5A2D-C48E-411A-BF77-84F28169523F}" srcOrd="1" destOrd="0" presId="urn:microsoft.com/office/officeart/2008/layout/AlternatingHexagons"/>
    <dgm:cxn modelId="{CC514CDC-886D-4F3A-B177-98CA894EA9BB}" type="presParOf" srcId="{12552928-B218-4992-AC32-A59CEA19C1B5}" destId="{4FDCD6D6-ED3E-4185-A575-140EF7D90754}" srcOrd="2" destOrd="0" presId="urn:microsoft.com/office/officeart/2008/layout/AlternatingHexagons"/>
    <dgm:cxn modelId="{F5EF0EBB-20B2-4600-9639-22442CAF1E1B}" type="presParOf" srcId="{4FDCD6D6-ED3E-4185-A575-140EF7D90754}" destId="{A4C58DF3-6CC0-4523-99CE-CA84E12AF0BD}" srcOrd="0" destOrd="0" presId="urn:microsoft.com/office/officeart/2008/layout/AlternatingHexagons"/>
    <dgm:cxn modelId="{12887FBC-748C-4C69-ABC3-AA381CC011C3}" type="presParOf" srcId="{4FDCD6D6-ED3E-4185-A575-140EF7D90754}" destId="{37DDF379-EF06-4994-A675-4A5A035D38F2}" srcOrd="1" destOrd="0" presId="urn:microsoft.com/office/officeart/2008/layout/AlternatingHexagons"/>
    <dgm:cxn modelId="{70F32961-A191-4C51-9C3F-2CBF36940E19}" type="presParOf" srcId="{4FDCD6D6-ED3E-4185-A575-140EF7D90754}" destId="{877B82C8-3CA5-44DA-B020-8C5854FA8258}" srcOrd="2" destOrd="0" presId="urn:microsoft.com/office/officeart/2008/layout/AlternatingHexagons"/>
    <dgm:cxn modelId="{46589AB8-9BDC-4CDF-A2DB-D9EE0DF6D33B}" type="presParOf" srcId="{4FDCD6D6-ED3E-4185-A575-140EF7D90754}" destId="{32DB8059-67DE-4A2E-AF55-933AAA5CB35A}" srcOrd="3" destOrd="0" presId="urn:microsoft.com/office/officeart/2008/layout/AlternatingHexagons"/>
    <dgm:cxn modelId="{B25905F6-4CBD-41E4-8E30-6E76FE27BF7A}" type="presParOf" srcId="{4FDCD6D6-ED3E-4185-A575-140EF7D90754}" destId="{21398C4B-5090-4185-80DE-58C942D9D2B8}" srcOrd="4" destOrd="0" presId="urn:microsoft.com/office/officeart/2008/layout/AlternatingHexagons"/>
    <dgm:cxn modelId="{A955A3DB-A026-4686-B67B-68AD561B2824}" type="presParOf" srcId="{12552928-B218-4992-AC32-A59CEA19C1B5}" destId="{4D1F068C-3B4E-436E-B426-870AFC90ABE3}" srcOrd="3" destOrd="0" presId="urn:microsoft.com/office/officeart/2008/layout/AlternatingHexagons"/>
    <dgm:cxn modelId="{C0C7277C-D2D6-463F-840F-FAEAF575D063}" type="presParOf" srcId="{12552928-B218-4992-AC32-A59CEA19C1B5}" destId="{82BB4DC7-7A28-476B-87CE-4253065DF5EA}" srcOrd="4" destOrd="0" presId="urn:microsoft.com/office/officeart/2008/layout/AlternatingHexagons"/>
    <dgm:cxn modelId="{ECD38458-E4B6-499B-BC2C-0F5DFFD4A4AE}" type="presParOf" srcId="{82BB4DC7-7A28-476B-87CE-4253065DF5EA}" destId="{9ADC3499-5568-4226-A371-50396402F1D8}" srcOrd="0" destOrd="0" presId="urn:microsoft.com/office/officeart/2008/layout/AlternatingHexagons"/>
    <dgm:cxn modelId="{AD7D4D3D-B5AD-44E5-8933-E9ED4F447A02}" type="presParOf" srcId="{82BB4DC7-7A28-476B-87CE-4253065DF5EA}" destId="{C37D368D-6DC0-4A9E-9623-F1D1B9D0772F}" srcOrd="1" destOrd="0" presId="urn:microsoft.com/office/officeart/2008/layout/AlternatingHexagons"/>
    <dgm:cxn modelId="{B86020BF-E702-494A-BA4F-51F052C6CC64}" type="presParOf" srcId="{82BB4DC7-7A28-476B-87CE-4253065DF5EA}" destId="{B9C5B6FA-0085-49CC-B75E-5605014C652F}" srcOrd="2" destOrd="0" presId="urn:microsoft.com/office/officeart/2008/layout/AlternatingHexagons"/>
    <dgm:cxn modelId="{1D3510B1-6646-4A38-BE61-B36A19494E49}" type="presParOf" srcId="{82BB4DC7-7A28-476B-87CE-4253065DF5EA}" destId="{3B853685-8424-4EAC-B4D0-F631EFB5BC59}" srcOrd="3" destOrd="0" presId="urn:microsoft.com/office/officeart/2008/layout/AlternatingHexagons"/>
    <dgm:cxn modelId="{12EB50FF-3D8D-48C5-8776-36EAEC596261}" type="presParOf" srcId="{82BB4DC7-7A28-476B-87CE-4253065DF5EA}" destId="{D608EEB9-9C44-4860-ABD6-59733FE5893F}" srcOrd="4" destOrd="0" presId="urn:microsoft.com/office/officeart/2008/layout/AlternatingHexagons"/>
    <dgm:cxn modelId="{C7C616B7-1A23-4275-BAC6-29F9795ED5AC}" type="presParOf" srcId="{12552928-B218-4992-AC32-A59CEA19C1B5}" destId="{5ED60ADF-F762-4BBE-9A15-916A13822483}" srcOrd="5" destOrd="0" presId="urn:microsoft.com/office/officeart/2008/layout/AlternatingHexagons"/>
    <dgm:cxn modelId="{8597EC2A-0A05-4733-99D9-8CDCF043ECB1}" type="presParOf" srcId="{12552928-B218-4992-AC32-A59CEA19C1B5}" destId="{37A55974-C737-49B7-8EBD-78A7BB1F19AF}" srcOrd="6" destOrd="0" presId="urn:microsoft.com/office/officeart/2008/layout/AlternatingHexagons"/>
    <dgm:cxn modelId="{A4BDA0B1-9E6F-4561-96B2-607BB231E1F5}" type="presParOf" srcId="{37A55974-C737-49B7-8EBD-78A7BB1F19AF}" destId="{72488708-0AF9-4DF2-9E07-4DF241BA9467}" srcOrd="0" destOrd="0" presId="urn:microsoft.com/office/officeart/2008/layout/AlternatingHexagons"/>
    <dgm:cxn modelId="{14EB91C4-ADA5-4EB6-89BD-A26D51B0A3FB}" type="presParOf" srcId="{37A55974-C737-49B7-8EBD-78A7BB1F19AF}" destId="{BFBF35E7-4937-4642-A31C-0A2AC3A74E54}" srcOrd="1" destOrd="0" presId="urn:microsoft.com/office/officeart/2008/layout/AlternatingHexagons"/>
    <dgm:cxn modelId="{70766D07-B878-425F-BA95-B461F75C28C0}" type="presParOf" srcId="{37A55974-C737-49B7-8EBD-78A7BB1F19AF}" destId="{1185377E-AFC3-4343-9D80-BB9A116FEFAF}" srcOrd="2" destOrd="0" presId="urn:microsoft.com/office/officeart/2008/layout/AlternatingHexagons"/>
    <dgm:cxn modelId="{DFB2250D-96F4-4EE4-939C-6C2188FB8191}" type="presParOf" srcId="{37A55974-C737-49B7-8EBD-78A7BB1F19AF}" destId="{AC1FD1E8-FEAE-4D27-B7D7-9370711B006D}" srcOrd="3" destOrd="0" presId="urn:microsoft.com/office/officeart/2008/layout/AlternatingHexagons"/>
    <dgm:cxn modelId="{0A8A8468-2BD4-45D8-B342-75D9B6B7F886}" type="presParOf" srcId="{37A55974-C737-49B7-8EBD-78A7BB1F19AF}" destId="{93F71A98-03D3-4616-B9CF-357141D092D7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F06FE-5CD1-49A6-9053-EBB9454F58D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C2FE08FA-DA2C-4E36-B559-8E2C88FB28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ca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Socialización</a:t>
          </a:r>
        </a:p>
      </dgm:t>
    </dgm:pt>
    <dgm:pt modelId="{5308106F-1F89-4633-861B-52F1C5DAB081}" type="parTrans" cxnId="{B8A253F2-A347-40EB-B0BE-4384923EB675}">
      <dgm:prSet/>
      <dgm:spPr/>
    </dgm:pt>
    <dgm:pt modelId="{9D6F10D9-E3C0-46EF-B636-AFEF1E3DB7DC}" type="sibTrans" cxnId="{B8A253F2-A347-40EB-B0BE-4384923EB675}">
      <dgm:prSet/>
      <dgm:spPr/>
    </dgm:pt>
    <dgm:pt modelId="{CBABD9B0-F998-46BD-A070-2611AB86CD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ca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Aprendizajes</a:t>
          </a:r>
        </a:p>
      </dgm:t>
    </dgm:pt>
    <dgm:pt modelId="{8EC8156B-9A72-445E-8B60-48A70452B3A0}" type="parTrans" cxnId="{EC9F4A22-7967-4A65-9429-B80ED5942813}">
      <dgm:prSet/>
      <dgm:spPr/>
    </dgm:pt>
    <dgm:pt modelId="{D7EFE739-168E-49DA-BFBD-70ACC408D188}" type="sibTrans" cxnId="{EC9F4A22-7967-4A65-9429-B80ED5942813}">
      <dgm:prSet/>
      <dgm:spPr/>
    </dgm:pt>
    <dgm:pt modelId="{BDC742E6-9E1C-4145-AF86-E2E07AA44B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ca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Maduración</a:t>
          </a:r>
        </a:p>
      </dgm:t>
    </dgm:pt>
    <dgm:pt modelId="{4F7198CA-FD50-4172-9EE1-B489B44DE4F7}" type="parTrans" cxnId="{0A8AC67E-999C-4B76-B439-534E5E96EB91}">
      <dgm:prSet/>
      <dgm:spPr/>
    </dgm:pt>
    <dgm:pt modelId="{6DFC03F2-0AA8-4654-A90D-5A9211503C35}" type="sibTrans" cxnId="{0A8AC67E-999C-4B76-B439-534E5E96EB91}">
      <dgm:prSet/>
      <dgm:spPr/>
    </dgm:pt>
    <dgm:pt modelId="{E0D33B90-5871-4393-9D8A-93F48E43F56E}" type="pres">
      <dgm:prSet presAssocID="{EBFF06FE-5CD1-49A6-9053-EBB9454F58D9}" presName="compositeShape" presStyleCnt="0">
        <dgm:presLayoutVars>
          <dgm:chMax val="7"/>
          <dgm:dir/>
          <dgm:resizeHandles val="exact"/>
        </dgm:presLayoutVars>
      </dgm:prSet>
      <dgm:spPr/>
    </dgm:pt>
    <dgm:pt modelId="{148C54BA-F0E9-47BE-957F-0B7980573D63}" type="pres">
      <dgm:prSet presAssocID="{C2FE08FA-DA2C-4E36-B559-8E2C88FB2896}" presName="circ1" presStyleLbl="vennNode1" presStyleIdx="0" presStyleCnt="3"/>
      <dgm:spPr/>
      <dgm:t>
        <a:bodyPr/>
        <a:lstStyle/>
        <a:p>
          <a:endParaRPr lang="ca-ES"/>
        </a:p>
      </dgm:t>
    </dgm:pt>
    <dgm:pt modelId="{1AFD69E6-78D9-4411-9529-BD14FB4AF37C}" type="pres">
      <dgm:prSet presAssocID="{C2FE08FA-DA2C-4E36-B559-8E2C88FB28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C6E1E16-794D-4CB9-B9BD-04A1455017E7}" type="pres">
      <dgm:prSet presAssocID="{CBABD9B0-F998-46BD-A070-2611AB86CD78}" presName="circ2" presStyleLbl="vennNode1" presStyleIdx="1" presStyleCnt="3"/>
      <dgm:spPr/>
      <dgm:t>
        <a:bodyPr/>
        <a:lstStyle/>
        <a:p>
          <a:endParaRPr lang="ca-ES"/>
        </a:p>
      </dgm:t>
    </dgm:pt>
    <dgm:pt modelId="{68FC9CE2-346A-483D-9749-336843BC21DC}" type="pres">
      <dgm:prSet presAssocID="{CBABD9B0-F998-46BD-A070-2611AB86CD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8CA579C-2665-4CCB-A8A8-81C89D958236}" type="pres">
      <dgm:prSet presAssocID="{BDC742E6-9E1C-4145-AF86-E2E07AA44B4D}" presName="circ3" presStyleLbl="vennNode1" presStyleIdx="2" presStyleCnt="3"/>
      <dgm:spPr/>
      <dgm:t>
        <a:bodyPr/>
        <a:lstStyle/>
        <a:p>
          <a:endParaRPr lang="ca-ES"/>
        </a:p>
      </dgm:t>
    </dgm:pt>
    <dgm:pt modelId="{5F4DEDF4-9B0D-4ED6-A3DA-1C21CBD43635}" type="pres">
      <dgm:prSet presAssocID="{BDC742E6-9E1C-4145-AF86-E2E07AA44B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A8AC67E-999C-4B76-B439-534E5E96EB91}" srcId="{EBFF06FE-5CD1-49A6-9053-EBB9454F58D9}" destId="{BDC742E6-9E1C-4145-AF86-E2E07AA44B4D}" srcOrd="2" destOrd="0" parTransId="{4F7198CA-FD50-4172-9EE1-B489B44DE4F7}" sibTransId="{6DFC03F2-0AA8-4654-A90D-5A9211503C35}"/>
    <dgm:cxn modelId="{DB2685EF-1934-4DE0-8B76-27C1ABB30897}" type="presOf" srcId="{EBFF06FE-5CD1-49A6-9053-EBB9454F58D9}" destId="{E0D33B90-5871-4393-9D8A-93F48E43F56E}" srcOrd="0" destOrd="0" presId="urn:microsoft.com/office/officeart/2005/8/layout/venn1"/>
    <dgm:cxn modelId="{EC9F4A22-7967-4A65-9429-B80ED5942813}" srcId="{EBFF06FE-5CD1-49A6-9053-EBB9454F58D9}" destId="{CBABD9B0-F998-46BD-A070-2611AB86CD78}" srcOrd="1" destOrd="0" parTransId="{8EC8156B-9A72-445E-8B60-48A70452B3A0}" sibTransId="{D7EFE739-168E-49DA-BFBD-70ACC408D188}"/>
    <dgm:cxn modelId="{C487BFA4-3431-404B-8105-80DBD1C909AA}" type="presOf" srcId="{BDC742E6-9E1C-4145-AF86-E2E07AA44B4D}" destId="{5F4DEDF4-9B0D-4ED6-A3DA-1C21CBD43635}" srcOrd="1" destOrd="0" presId="urn:microsoft.com/office/officeart/2005/8/layout/venn1"/>
    <dgm:cxn modelId="{6360AA84-C5C6-4B6B-92B5-DBFCFE5B6AC6}" type="presOf" srcId="{BDC742E6-9E1C-4145-AF86-E2E07AA44B4D}" destId="{88CA579C-2665-4CCB-A8A8-81C89D958236}" srcOrd="0" destOrd="0" presId="urn:microsoft.com/office/officeart/2005/8/layout/venn1"/>
    <dgm:cxn modelId="{1D5741A1-0AAF-4DD0-A84D-4BEE27011417}" type="presOf" srcId="{CBABD9B0-F998-46BD-A070-2611AB86CD78}" destId="{6C6E1E16-794D-4CB9-B9BD-04A1455017E7}" srcOrd="0" destOrd="0" presId="urn:microsoft.com/office/officeart/2005/8/layout/venn1"/>
    <dgm:cxn modelId="{962F54AD-8FCD-4F65-8D71-E210CA907FF9}" type="presOf" srcId="{C2FE08FA-DA2C-4E36-B559-8E2C88FB2896}" destId="{1AFD69E6-78D9-4411-9529-BD14FB4AF37C}" srcOrd="1" destOrd="0" presId="urn:microsoft.com/office/officeart/2005/8/layout/venn1"/>
    <dgm:cxn modelId="{B8A253F2-A347-40EB-B0BE-4384923EB675}" srcId="{EBFF06FE-5CD1-49A6-9053-EBB9454F58D9}" destId="{C2FE08FA-DA2C-4E36-B559-8E2C88FB2896}" srcOrd="0" destOrd="0" parTransId="{5308106F-1F89-4633-861B-52F1C5DAB081}" sibTransId="{9D6F10D9-E3C0-46EF-B636-AFEF1E3DB7DC}"/>
    <dgm:cxn modelId="{AD261E50-8D3D-45D0-9A01-DD94C447E7F5}" type="presOf" srcId="{CBABD9B0-F998-46BD-A070-2611AB86CD78}" destId="{68FC9CE2-346A-483D-9749-336843BC21DC}" srcOrd="1" destOrd="0" presId="urn:microsoft.com/office/officeart/2005/8/layout/venn1"/>
    <dgm:cxn modelId="{D2658FFB-6558-46F0-AE50-88D44490E558}" type="presOf" srcId="{C2FE08FA-DA2C-4E36-B559-8E2C88FB2896}" destId="{148C54BA-F0E9-47BE-957F-0B7980573D63}" srcOrd="0" destOrd="0" presId="urn:microsoft.com/office/officeart/2005/8/layout/venn1"/>
    <dgm:cxn modelId="{BE2744BF-4173-4F48-BAFE-BCD686083D6E}" type="presParOf" srcId="{E0D33B90-5871-4393-9D8A-93F48E43F56E}" destId="{148C54BA-F0E9-47BE-957F-0B7980573D63}" srcOrd="0" destOrd="0" presId="urn:microsoft.com/office/officeart/2005/8/layout/venn1"/>
    <dgm:cxn modelId="{DEA5334C-F93F-4EFC-A1F6-055A674F36C1}" type="presParOf" srcId="{E0D33B90-5871-4393-9D8A-93F48E43F56E}" destId="{1AFD69E6-78D9-4411-9529-BD14FB4AF37C}" srcOrd="1" destOrd="0" presId="urn:microsoft.com/office/officeart/2005/8/layout/venn1"/>
    <dgm:cxn modelId="{E5AF4F09-1A38-4051-A7FB-39CB7C93AE2F}" type="presParOf" srcId="{E0D33B90-5871-4393-9D8A-93F48E43F56E}" destId="{6C6E1E16-794D-4CB9-B9BD-04A1455017E7}" srcOrd="2" destOrd="0" presId="urn:microsoft.com/office/officeart/2005/8/layout/venn1"/>
    <dgm:cxn modelId="{C01D5091-7B85-41A9-99E8-57B8217443A6}" type="presParOf" srcId="{E0D33B90-5871-4393-9D8A-93F48E43F56E}" destId="{68FC9CE2-346A-483D-9749-336843BC21DC}" srcOrd="3" destOrd="0" presId="urn:microsoft.com/office/officeart/2005/8/layout/venn1"/>
    <dgm:cxn modelId="{4951E565-C54B-40E3-BA9D-8F06F3083CD4}" type="presParOf" srcId="{E0D33B90-5871-4393-9D8A-93F48E43F56E}" destId="{88CA579C-2665-4CCB-A8A8-81C89D958236}" srcOrd="4" destOrd="0" presId="urn:microsoft.com/office/officeart/2005/8/layout/venn1"/>
    <dgm:cxn modelId="{9E7ED176-BB7B-4F96-943B-2F6FE541F9FE}" type="presParOf" srcId="{E0D33B90-5871-4393-9D8A-93F48E43F56E}" destId="{5F4DEDF4-9B0D-4ED6-A3DA-1C21CBD436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40AAB-A0BB-424D-9A36-54CB11775E8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7156B91-4F84-4B07-8F6B-8FD1B716A706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050" dirty="0" smtClean="0"/>
            <a:t>Grupal</a:t>
          </a:r>
          <a:endParaRPr lang="ca-ES" sz="1050" dirty="0"/>
        </a:p>
      </dgm:t>
    </dgm:pt>
    <dgm:pt modelId="{E8DDB58B-C72B-4FB1-8EAE-13B8DDEB54A2}" type="parTrans" cxnId="{0FDE2A3B-41C6-469B-B252-16E8BC589A02}">
      <dgm:prSet/>
      <dgm:spPr/>
      <dgm:t>
        <a:bodyPr/>
        <a:lstStyle/>
        <a:p>
          <a:endParaRPr lang="ca-ES"/>
        </a:p>
      </dgm:t>
    </dgm:pt>
    <dgm:pt modelId="{0E181E0B-4395-4D51-854D-D2E2F6595FC1}" type="sibTrans" cxnId="{0FDE2A3B-41C6-469B-B252-16E8BC589A02}">
      <dgm:prSet custT="1"/>
      <dgm:spPr>
        <a:solidFill>
          <a:srgbClr val="92D050"/>
        </a:solidFill>
      </dgm:spPr>
      <dgm:t>
        <a:bodyPr/>
        <a:lstStyle/>
        <a:p>
          <a:r>
            <a:rPr lang="es-ES" sz="1050" dirty="0" smtClean="0"/>
            <a:t>Individua</a:t>
          </a:r>
          <a:r>
            <a:rPr lang="es-ES" sz="1100" dirty="0" smtClean="0"/>
            <a:t>l</a:t>
          </a:r>
          <a:endParaRPr lang="ca-ES" sz="1100" dirty="0"/>
        </a:p>
      </dgm:t>
    </dgm:pt>
    <dgm:pt modelId="{7830E17E-455C-4FA7-91EB-D240D84CD8E8}">
      <dgm:prSet phldrT="[Texto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sz="1050" dirty="0" smtClean="0"/>
            <a:t>Madurez</a:t>
          </a:r>
          <a:endParaRPr lang="ca-ES" sz="1050" dirty="0"/>
        </a:p>
      </dgm:t>
    </dgm:pt>
    <dgm:pt modelId="{35EFF70C-8691-45F2-B1A5-E40C98FB74D1}" type="sibTrans" cxnId="{2476C01A-7710-4D20-A3EB-F1A43AD64C0B}">
      <dgm:prSet custT="1"/>
      <dgm:spPr/>
      <dgm:t>
        <a:bodyPr/>
        <a:lstStyle/>
        <a:p>
          <a:r>
            <a:rPr lang="es-ES" sz="1000" dirty="0" smtClean="0"/>
            <a:t>Comunidad</a:t>
          </a:r>
          <a:endParaRPr lang="ca-ES" sz="1000" dirty="0"/>
        </a:p>
      </dgm:t>
    </dgm:pt>
    <dgm:pt modelId="{C40D3351-66B5-404F-B08F-B529BC3B29D3}" type="parTrans" cxnId="{2476C01A-7710-4D20-A3EB-F1A43AD64C0B}">
      <dgm:prSet/>
      <dgm:spPr/>
      <dgm:t>
        <a:bodyPr/>
        <a:lstStyle/>
        <a:p>
          <a:endParaRPr lang="ca-ES"/>
        </a:p>
      </dgm:t>
    </dgm:pt>
    <dgm:pt modelId="{9F61F016-8740-495E-9C82-03F9F642F8D2}">
      <dgm:prSet phldrT="[Texto]" custT="1"/>
      <dgm:spPr/>
      <dgm:t>
        <a:bodyPr/>
        <a:lstStyle/>
        <a:p>
          <a:r>
            <a:rPr lang="es-ES" sz="1100" dirty="0" smtClean="0"/>
            <a:t>Escuela</a:t>
          </a:r>
          <a:r>
            <a:rPr lang="es-ES" sz="1000" dirty="0" smtClean="0"/>
            <a:t> </a:t>
          </a:r>
          <a:endParaRPr lang="ca-ES" sz="1000" dirty="0"/>
        </a:p>
      </dgm:t>
    </dgm:pt>
    <dgm:pt modelId="{455B55CC-B9DB-4FD3-9DE4-FAB21554E0D7}" type="sibTrans" cxnId="{89BA365C-6F81-41AC-89F5-085842524DFE}">
      <dgm:prSet custT="1"/>
      <dgm:spPr/>
      <dgm:t>
        <a:bodyPr/>
        <a:lstStyle/>
        <a:p>
          <a:r>
            <a:rPr lang="es-ES" sz="1100" dirty="0" smtClean="0"/>
            <a:t>Familia</a:t>
          </a:r>
          <a:r>
            <a:rPr lang="es-ES" sz="1500" dirty="0" smtClean="0"/>
            <a:t> </a:t>
          </a:r>
          <a:endParaRPr lang="ca-ES" sz="1500" dirty="0"/>
        </a:p>
      </dgm:t>
    </dgm:pt>
    <dgm:pt modelId="{F10992A4-EAC3-40A0-8E4B-B680748A4878}" type="parTrans" cxnId="{89BA365C-6F81-41AC-89F5-085842524DFE}">
      <dgm:prSet/>
      <dgm:spPr/>
      <dgm:t>
        <a:bodyPr/>
        <a:lstStyle/>
        <a:p>
          <a:endParaRPr lang="ca-ES"/>
        </a:p>
      </dgm:t>
    </dgm:pt>
    <dgm:pt modelId="{5A8935CA-8405-446C-911D-7E37EF0CE269}">
      <dgm:prSet phldrT="[Texto]" custT="1"/>
      <dgm:spPr>
        <a:solidFill>
          <a:schemeClr val="bg1">
            <a:lumMod val="85000"/>
          </a:schemeClr>
        </a:solidFill>
        <a:ln>
          <a:solidFill>
            <a:srgbClr val="B2B2B2"/>
          </a:solidFill>
        </a:ln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</a:rPr>
            <a:t>Agentes</a:t>
          </a:r>
          <a:endParaRPr lang="ca-ES" sz="1100" b="1" dirty="0">
            <a:solidFill>
              <a:schemeClr val="tx1"/>
            </a:solidFill>
          </a:endParaRPr>
        </a:p>
      </dgm:t>
    </dgm:pt>
    <dgm:pt modelId="{26FE53A9-3317-4FAA-8425-38B653B1F574}" type="sibTrans" cxnId="{DB6EECF5-1B56-4CCD-97BA-0BAEB053D44E}">
      <dgm:prSet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sz="1050" dirty="0" smtClean="0"/>
            <a:t>Socializa-</a:t>
          </a:r>
        </a:p>
        <a:p>
          <a:r>
            <a:rPr lang="es-ES" sz="1050" dirty="0" err="1" smtClean="0"/>
            <a:t>ción</a:t>
          </a:r>
          <a:r>
            <a:rPr lang="es-ES" sz="1050" dirty="0" smtClean="0"/>
            <a:t> </a:t>
          </a:r>
          <a:endParaRPr lang="ca-ES" sz="1050" dirty="0"/>
        </a:p>
      </dgm:t>
    </dgm:pt>
    <dgm:pt modelId="{14C42B44-216B-4CD4-8249-3CC5CE5EA62E}" type="parTrans" cxnId="{DB6EECF5-1B56-4CCD-97BA-0BAEB053D44E}">
      <dgm:prSet/>
      <dgm:spPr/>
      <dgm:t>
        <a:bodyPr/>
        <a:lstStyle/>
        <a:p>
          <a:endParaRPr lang="ca-ES"/>
        </a:p>
      </dgm:t>
    </dgm:pt>
    <dgm:pt modelId="{12552928-B218-4992-AC32-A59CEA19C1B5}" type="pres">
      <dgm:prSet presAssocID="{4C740AAB-A0BB-424D-9A36-54CB11775E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EC808590-D889-4FFE-AFDA-555E77314D71}" type="pres">
      <dgm:prSet presAssocID="{E7156B91-4F84-4B07-8F6B-8FD1B716A706}" presName="composite" presStyleCnt="0"/>
      <dgm:spPr/>
    </dgm:pt>
    <dgm:pt modelId="{1C085692-497A-4C5A-A3F2-6F870D34F3BF}" type="pres">
      <dgm:prSet presAssocID="{E7156B91-4F84-4B07-8F6B-8FD1B716A70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79724A7-7C15-4E37-ABE2-0FA8350988B1}" type="pres">
      <dgm:prSet presAssocID="{E7156B91-4F84-4B07-8F6B-8FD1B716A706}" presName="Childtext1" presStyleLbl="revTx" presStyleIdx="0" presStyleCnt="4" custLinFactX="-100000" custLinFactY="41845" custLinFactNeighborX="-1192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FF37DF-AE47-4D1A-8F64-E90676DFD23A}" type="pres">
      <dgm:prSet presAssocID="{E7156B91-4F84-4B07-8F6B-8FD1B716A706}" presName="BalanceSpacing" presStyleCnt="0"/>
      <dgm:spPr/>
    </dgm:pt>
    <dgm:pt modelId="{AEFAFD74-108E-48E7-907E-35D3811C70D4}" type="pres">
      <dgm:prSet presAssocID="{E7156B91-4F84-4B07-8F6B-8FD1B716A706}" presName="BalanceSpacing1" presStyleCnt="0"/>
      <dgm:spPr/>
    </dgm:pt>
    <dgm:pt modelId="{E10CDFD4-06B1-4E29-8CEC-12D88F73E9EE}" type="pres">
      <dgm:prSet presAssocID="{0E181E0B-4395-4D51-854D-D2E2F6595FC1}" presName="Accent1Text" presStyleLbl="node1" presStyleIdx="1" presStyleCnt="8"/>
      <dgm:spPr/>
      <dgm:t>
        <a:bodyPr/>
        <a:lstStyle/>
        <a:p>
          <a:endParaRPr lang="ca-ES"/>
        </a:p>
      </dgm:t>
    </dgm:pt>
    <dgm:pt modelId="{79DA5A2D-C48E-411A-BF77-84F28169523F}" type="pres">
      <dgm:prSet presAssocID="{0E181E0B-4395-4D51-854D-D2E2F6595FC1}" presName="spaceBetweenRectangles" presStyleCnt="0"/>
      <dgm:spPr/>
    </dgm:pt>
    <dgm:pt modelId="{4FDCD6D6-ED3E-4185-A575-140EF7D90754}" type="pres">
      <dgm:prSet presAssocID="{5A8935CA-8405-446C-911D-7E37EF0CE269}" presName="composite" presStyleCnt="0"/>
      <dgm:spPr/>
    </dgm:pt>
    <dgm:pt modelId="{A4C58DF3-6CC0-4523-99CE-CA84E12AF0BD}" type="pres">
      <dgm:prSet presAssocID="{5A8935CA-8405-446C-911D-7E37EF0CE269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DDF379-EF06-4994-A675-4A5A035D38F2}" type="pres">
      <dgm:prSet presAssocID="{5A8935CA-8405-446C-911D-7E37EF0CE26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77B82C8-3CA5-44DA-B020-8C5854FA8258}" type="pres">
      <dgm:prSet presAssocID="{5A8935CA-8405-446C-911D-7E37EF0CE269}" presName="BalanceSpacing" presStyleCnt="0"/>
      <dgm:spPr/>
    </dgm:pt>
    <dgm:pt modelId="{32DB8059-67DE-4A2E-AF55-933AAA5CB35A}" type="pres">
      <dgm:prSet presAssocID="{5A8935CA-8405-446C-911D-7E37EF0CE269}" presName="BalanceSpacing1" presStyleCnt="0"/>
      <dgm:spPr/>
    </dgm:pt>
    <dgm:pt modelId="{21398C4B-5090-4185-80DE-58C942D9D2B8}" type="pres">
      <dgm:prSet presAssocID="{26FE53A9-3317-4FAA-8425-38B653B1F574}" presName="Accent1Text" presStyleLbl="node1" presStyleIdx="3" presStyleCnt="8" custScaleX="109861" custLinFactNeighborX="56180" custLinFactNeighborY="-84994"/>
      <dgm:spPr/>
      <dgm:t>
        <a:bodyPr/>
        <a:lstStyle/>
        <a:p>
          <a:endParaRPr lang="ca-ES"/>
        </a:p>
      </dgm:t>
    </dgm:pt>
    <dgm:pt modelId="{4D1F068C-3B4E-436E-B426-870AFC90ABE3}" type="pres">
      <dgm:prSet presAssocID="{26FE53A9-3317-4FAA-8425-38B653B1F574}" presName="spaceBetweenRectangles" presStyleCnt="0"/>
      <dgm:spPr/>
    </dgm:pt>
    <dgm:pt modelId="{82BB4DC7-7A28-476B-87CE-4253065DF5EA}" type="pres">
      <dgm:prSet presAssocID="{9F61F016-8740-495E-9C82-03F9F642F8D2}" presName="composite" presStyleCnt="0"/>
      <dgm:spPr/>
    </dgm:pt>
    <dgm:pt modelId="{9ADC3499-5568-4226-A371-50396402F1D8}" type="pres">
      <dgm:prSet presAssocID="{9F61F016-8740-495E-9C82-03F9F642F8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37D368D-6DC0-4A9E-9623-F1D1B9D0772F}" type="pres">
      <dgm:prSet presAssocID="{9F61F016-8740-495E-9C82-03F9F642F8D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9C5B6FA-0085-49CC-B75E-5605014C652F}" type="pres">
      <dgm:prSet presAssocID="{9F61F016-8740-495E-9C82-03F9F642F8D2}" presName="BalanceSpacing" presStyleCnt="0"/>
      <dgm:spPr/>
    </dgm:pt>
    <dgm:pt modelId="{3B853685-8424-4EAC-B4D0-F631EFB5BC59}" type="pres">
      <dgm:prSet presAssocID="{9F61F016-8740-495E-9C82-03F9F642F8D2}" presName="BalanceSpacing1" presStyleCnt="0"/>
      <dgm:spPr/>
    </dgm:pt>
    <dgm:pt modelId="{D608EEB9-9C44-4860-ABD6-59733FE5893F}" type="pres">
      <dgm:prSet presAssocID="{455B55CC-B9DB-4FD3-9DE4-FAB21554E0D7}" presName="Accent1Text" presStyleLbl="node1" presStyleIdx="5" presStyleCnt="8"/>
      <dgm:spPr/>
      <dgm:t>
        <a:bodyPr/>
        <a:lstStyle/>
        <a:p>
          <a:endParaRPr lang="ca-ES"/>
        </a:p>
      </dgm:t>
    </dgm:pt>
    <dgm:pt modelId="{5ED60ADF-F762-4BBE-9A15-916A13822483}" type="pres">
      <dgm:prSet presAssocID="{455B55CC-B9DB-4FD3-9DE4-FAB21554E0D7}" presName="spaceBetweenRectangles" presStyleCnt="0"/>
      <dgm:spPr/>
    </dgm:pt>
    <dgm:pt modelId="{37A55974-C737-49B7-8EBD-78A7BB1F19AF}" type="pres">
      <dgm:prSet presAssocID="{7830E17E-455C-4FA7-91EB-D240D84CD8E8}" presName="composite" presStyleCnt="0"/>
      <dgm:spPr/>
    </dgm:pt>
    <dgm:pt modelId="{72488708-0AF9-4DF2-9E07-4DF241BA9467}" type="pres">
      <dgm:prSet presAssocID="{7830E17E-455C-4FA7-91EB-D240D84CD8E8}" presName="Parent1" presStyleLbl="node1" presStyleIdx="6" presStyleCnt="8" custLinFactX="-64430" custLinFactY="-100000" custLinFactNeighborX="-100000" custLinFactNeighborY="-154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FBF35E7-4937-4642-A31C-0A2AC3A74E54}" type="pres">
      <dgm:prSet presAssocID="{7830E17E-455C-4FA7-91EB-D240D84CD8E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185377E-AFC3-4343-9D80-BB9A116FEFAF}" type="pres">
      <dgm:prSet presAssocID="{7830E17E-455C-4FA7-91EB-D240D84CD8E8}" presName="BalanceSpacing" presStyleCnt="0"/>
      <dgm:spPr/>
    </dgm:pt>
    <dgm:pt modelId="{AC1FD1E8-FEAE-4D27-B7D7-9370711B006D}" type="pres">
      <dgm:prSet presAssocID="{7830E17E-455C-4FA7-91EB-D240D84CD8E8}" presName="BalanceSpacing1" presStyleCnt="0"/>
      <dgm:spPr/>
    </dgm:pt>
    <dgm:pt modelId="{93F71A98-03D3-4616-B9CF-357141D092D7}" type="pres">
      <dgm:prSet presAssocID="{35EFF70C-8691-45F2-B1A5-E40C98FB74D1}" presName="Accent1Text" presStyleLbl="node1" presStyleIdx="7" presStyleCnt="8" custScaleX="139637" custLinFactNeighborX="-99057" custLinFactNeighborY="1192"/>
      <dgm:spPr/>
      <dgm:t>
        <a:bodyPr/>
        <a:lstStyle/>
        <a:p>
          <a:endParaRPr lang="ca-ES"/>
        </a:p>
      </dgm:t>
    </dgm:pt>
  </dgm:ptLst>
  <dgm:cxnLst>
    <dgm:cxn modelId="{FD816E08-58DB-417A-A45D-88B7ED688558}" type="presOf" srcId="{E7156B91-4F84-4B07-8F6B-8FD1B716A706}" destId="{1C085692-497A-4C5A-A3F2-6F870D34F3BF}" srcOrd="0" destOrd="0" presId="urn:microsoft.com/office/officeart/2008/layout/AlternatingHexagons"/>
    <dgm:cxn modelId="{91605D17-8F60-4567-B5A7-385C4273EECF}" type="presOf" srcId="{0E181E0B-4395-4D51-854D-D2E2F6595FC1}" destId="{E10CDFD4-06B1-4E29-8CEC-12D88F73E9EE}" srcOrd="0" destOrd="0" presId="urn:microsoft.com/office/officeart/2008/layout/AlternatingHexagons"/>
    <dgm:cxn modelId="{DB6EECF5-1B56-4CCD-97BA-0BAEB053D44E}" srcId="{4C740AAB-A0BB-424D-9A36-54CB11775E85}" destId="{5A8935CA-8405-446C-911D-7E37EF0CE269}" srcOrd="1" destOrd="0" parTransId="{14C42B44-216B-4CD4-8249-3CC5CE5EA62E}" sibTransId="{26FE53A9-3317-4FAA-8425-38B653B1F574}"/>
    <dgm:cxn modelId="{0FDE2A3B-41C6-469B-B252-16E8BC589A02}" srcId="{4C740AAB-A0BB-424D-9A36-54CB11775E85}" destId="{E7156B91-4F84-4B07-8F6B-8FD1B716A706}" srcOrd="0" destOrd="0" parTransId="{E8DDB58B-C72B-4FB1-8EAE-13B8DDEB54A2}" sibTransId="{0E181E0B-4395-4D51-854D-D2E2F6595FC1}"/>
    <dgm:cxn modelId="{35CEDFC0-5B30-4979-9290-14890D9715CA}" type="presOf" srcId="{7830E17E-455C-4FA7-91EB-D240D84CD8E8}" destId="{72488708-0AF9-4DF2-9E07-4DF241BA9467}" srcOrd="0" destOrd="0" presId="urn:microsoft.com/office/officeart/2008/layout/AlternatingHexagons"/>
    <dgm:cxn modelId="{89BA365C-6F81-41AC-89F5-085842524DFE}" srcId="{4C740AAB-A0BB-424D-9A36-54CB11775E85}" destId="{9F61F016-8740-495E-9C82-03F9F642F8D2}" srcOrd="2" destOrd="0" parTransId="{F10992A4-EAC3-40A0-8E4B-B680748A4878}" sibTransId="{455B55CC-B9DB-4FD3-9DE4-FAB21554E0D7}"/>
    <dgm:cxn modelId="{777D0636-55DE-4888-AD71-7C85DACCB7A2}" type="presOf" srcId="{9F61F016-8740-495E-9C82-03F9F642F8D2}" destId="{9ADC3499-5568-4226-A371-50396402F1D8}" srcOrd="0" destOrd="0" presId="urn:microsoft.com/office/officeart/2008/layout/AlternatingHexagons"/>
    <dgm:cxn modelId="{C11FABEC-65E0-49C6-B3F6-9FCD1A524AF6}" type="presOf" srcId="{4C740AAB-A0BB-424D-9A36-54CB11775E85}" destId="{12552928-B218-4992-AC32-A59CEA19C1B5}" srcOrd="0" destOrd="0" presId="urn:microsoft.com/office/officeart/2008/layout/AlternatingHexagons"/>
    <dgm:cxn modelId="{8807D282-65BF-4DDD-AE21-ABD518042C77}" type="presOf" srcId="{35EFF70C-8691-45F2-B1A5-E40C98FB74D1}" destId="{93F71A98-03D3-4616-B9CF-357141D092D7}" srcOrd="0" destOrd="0" presId="urn:microsoft.com/office/officeart/2008/layout/AlternatingHexagons"/>
    <dgm:cxn modelId="{FD5DAB33-7BE3-416B-AB3E-451E670AA3CE}" type="presOf" srcId="{455B55CC-B9DB-4FD3-9DE4-FAB21554E0D7}" destId="{D608EEB9-9C44-4860-ABD6-59733FE5893F}" srcOrd="0" destOrd="0" presId="urn:microsoft.com/office/officeart/2008/layout/AlternatingHexagons"/>
    <dgm:cxn modelId="{2476C01A-7710-4D20-A3EB-F1A43AD64C0B}" srcId="{4C740AAB-A0BB-424D-9A36-54CB11775E85}" destId="{7830E17E-455C-4FA7-91EB-D240D84CD8E8}" srcOrd="3" destOrd="0" parTransId="{C40D3351-66B5-404F-B08F-B529BC3B29D3}" sibTransId="{35EFF70C-8691-45F2-B1A5-E40C98FB74D1}"/>
    <dgm:cxn modelId="{055B7C5E-F20C-464A-B05A-0BE49F950581}" type="presOf" srcId="{26FE53A9-3317-4FAA-8425-38B653B1F574}" destId="{21398C4B-5090-4185-80DE-58C942D9D2B8}" srcOrd="0" destOrd="0" presId="urn:microsoft.com/office/officeart/2008/layout/AlternatingHexagons"/>
    <dgm:cxn modelId="{1AA2BAE8-22DD-464C-8118-065303FFFCE0}" type="presOf" srcId="{5A8935CA-8405-446C-911D-7E37EF0CE269}" destId="{A4C58DF3-6CC0-4523-99CE-CA84E12AF0BD}" srcOrd="0" destOrd="0" presId="urn:microsoft.com/office/officeart/2008/layout/AlternatingHexagons"/>
    <dgm:cxn modelId="{740A9DC1-DF27-45F6-8055-FDD99AD70562}" type="presParOf" srcId="{12552928-B218-4992-AC32-A59CEA19C1B5}" destId="{EC808590-D889-4FFE-AFDA-555E77314D71}" srcOrd="0" destOrd="0" presId="urn:microsoft.com/office/officeart/2008/layout/AlternatingHexagons"/>
    <dgm:cxn modelId="{94C58D86-933C-4C94-A469-AA9EC3B29E78}" type="presParOf" srcId="{EC808590-D889-4FFE-AFDA-555E77314D71}" destId="{1C085692-497A-4C5A-A3F2-6F870D34F3BF}" srcOrd="0" destOrd="0" presId="urn:microsoft.com/office/officeart/2008/layout/AlternatingHexagons"/>
    <dgm:cxn modelId="{9BDF339B-9DCB-4706-98C9-7F0913F5EC98}" type="presParOf" srcId="{EC808590-D889-4FFE-AFDA-555E77314D71}" destId="{C79724A7-7C15-4E37-ABE2-0FA8350988B1}" srcOrd="1" destOrd="0" presId="urn:microsoft.com/office/officeart/2008/layout/AlternatingHexagons"/>
    <dgm:cxn modelId="{B32CEDBB-9059-46BB-BC7E-E45CB7A7C19E}" type="presParOf" srcId="{EC808590-D889-4FFE-AFDA-555E77314D71}" destId="{DBFF37DF-AE47-4D1A-8F64-E90676DFD23A}" srcOrd="2" destOrd="0" presId="urn:microsoft.com/office/officeart/2008/layout/AlternatingHexagons"/>
    <dgm:cxn modelId="{2B758649-ADC2-4CDA-9CC7-95B69E567763}" type="presParOf" srcId="{EC808590-D889-4FFE-AFDA-555E77314D71}" destId="{AEFAFD74-108E-48E7-907E-35D3811C70D4}" srcOrd="3" destOrd="0" presId="urn:microsoft.com/office/officeart/2008/layout/AlternatingHexagons"/>
    <dgm:cxn modelId="{03735FD3-DF57-40A3-A774-C2A1B0C74AFD}" type="presParOf" srcId="{EC808590-D889-4FFE-AFDA-555E77314D71}" destId="{E10CDFD4-06B1-4E29-8CEC-12D88F73E9EE}" srcOrd="4" destOrd="0" presId="urn:microsoft.com/office/officeart/2008/layout/AlternatingHexagons"/>
    <dgm:cxn modelId="{E779AEA3-9CE8-4C21-8CCF-9EC330E4168A}" type="presParOf" srcId="{12552928-B218-4992-AC32-A59CEA19C1B5}" destId="{79DA5A2D-C48E-411A-BF77-84F28169523F}" srcOrd="1" destOrd="0" presId="urn:microsoft.com/office/officeart/2008/layout/AlternatingHexagons"/>
    <dgm:cxn modelId="{49BD84FA-63C5-40D0-930B-2DC98B54D423}" type="presParOf" srcId="{12552928-B218-4992-AC32-A59CEA19C1B5}" destId="{4FDCD6D6-ED3E-4185-A575-140EF7D90754}" srcOrd="2" destOrd="0" presId="urn:microsoft.com/office/officeart/2008/layout/AlternatingHexagons"/>
    <dgm:cxn modelId="{80AAD2B4-E9DF-4A42-BE6E-AAAE9AB2B0AE}" type="presParOf" srcId="{4FDCD6D6-ED3E-4185-A575-140EF7D90754}" destId="{A4C58DF3-6CC0-4523-99CE-CA84E12AF0BD}" srcOrd="0" destOrd="0" presId="urn:microsoft.com/office/officeart/2008/layout/AlternatingHexagons"/>
    <dgm:cxn modelId="{3BAB108D-94F8-4239-BBFC-FB7D5282C44E}" type="presParOf" srcId="{4FDCD6D6-ED3E-4185-A575-140EF7D90754}" destId="{37DDF379-EF06-4994-A675-4A5A035D38F2}" srcOrd="1" destOrd="0" presId="urn:microsoft.com/office/officeart/2008/layout/AlternatingHexagons"/>
    <dgm:cxn modelId="{2554C6FA-C255-42D0-BAFA-A12E2B368D6D}" type="presParOf" srcId="{4FDCD6D6-ED3E-4185-A575-140EF7D90754}" destId="{877B82C8-3CA5-44DA-B020-8C5854FA8258}" srcOrd="2" destOrd="0" presId="urn:microsoft.com/office/officeart/2008/layout/AlternatingHexagons"/>
    <dgm:cxn modelId="{4DD66D6E-913F-47C9-8FA8-A77D18531F8A}" type="presParOf" srcId="{4FDCD6D6-ED3E-4185-A575-140EF7D90754}" destId="{32DB8059-67DE-4A2E-AF55-933AAA5CB35A}" srcOrd="3" destOrd="0" presId="urn:microsoft.com/office/officeart/2008/layout/AlternatingHexagons"/>
    <dgm:cxn modelId="{AF5B8329-8E8F-474E-A81D-5DDAB9C8DBC8}" type="presParOf" srcId="{4FDCD6D6-ED3E-4185-A575-140EF7D90754}" destId="{21398C4B-5090-4185-80DE-58C942D9D2B8}" srcOrd="4" destOrd="0" presId="urn:microsoft.com/office/officeart/2008/layout/AlternatingHexagons"/>
    <dgm:cxn modelId="{1C4E2294-236B-4742-9F70-4A4F24327D85}" type="presParOf" srcId="{12552928-B218-4992-AC32-A59CEA19C1B5}" destId="{4D1F068C-3B4E-436E-B426-870AFC90ABE3}" srcOrd="3" destOrd="0" presId="urn:microsoft.com/office/officeart/2008/layout/AlternatingHexagons"/>
    <dgm:cxn modelId="{98674A98-D502-45D3-9B04-2BF670508C41}" type="presParOf" srcId="{12552928-B218-4992-AC32-A59CEA19C1B5}" destId="{82BB4DC7-7A28-476B-87CE-4253065DF5EA}" srcOrd="4" destOrd="0" presId="urn:microsoft.com/office/officeart/2008/layout/AlternatingHexagons"/>
    <dgm:cxn modelId="{D35E99FC-73F0-4748-B33D-49EF7D5FA5BA}" type="presParOf" srcId="{82BB4DC7-7A28-476B-87CE-4253065DF5EA}" destId="{9ADC3499-5568-4226-A371-50396402F1D8}" srcOrd="0" destOrd="0" presId="urn:microsoft.com/office/officeart/2008/layout/AlternatingHexagons"/>
    <dgm:cxn modelId="{123C7451-4CDE-4151-9A18-E36B78B34655}" type="presParOf" srcId="{82BB4DC7-7A28-476B-87CE-4253065DF5EA}" destId="{C37D368D-6DC0-4A9E-9623-F1D1B9D0772F}" srcOrd="1" destOrd="0" presId="urn:microsoft.com/office/officeart/2008/layout/AlternatingHexagons"/>
    <dgm:cxn modelId="{F9455736-0DC5-4528-B0F9-8EF807E893F4}" type="presParOf" srcId="{82BB4DC7-7A28-476B-87CE-4253065DF5EA}" destId="{B9C5B6FA-0085-49CC-B75E-5605014C652F}" srcOrd="2" destOrd="0" presId="urn:microsoft.com/office/officeart/2008/layout/AlternatingHexagons"/>
    <dgm:cxn modelId="{508F7D1E-1FF9-49F2-B760-AC624F30A368}" type="presParOf" srcId="{82BB4DC7-7A28-476B-87CE-4253065DF5EA}" destId="{3B853685-8424-4EAC-B4D0-F631EFB5BC59}" srcOrd="3" destOrd="0" presId="urn:microsoft.com/office/officeart/2008/layout/AlternatingHexagons"/>
    <dgm:cxn modelId="{4E55845F-EFE4-4F86-BBCF-9866807DF0AC}" type="presParOf" srcId="{82BB4DC7-7A28-476B-87CE-4253065DF5EA}" destId="{D608EEB9-9C44-4860-ABD6-59733FE5893F}" srcOrd="4" destOrd="0" presId="urn:microsoft.com/office/officeart/2008/layout/AlternatingHexagons"/>
    <dgm:cxn modelId="{9EEE384B-1E99-4EF3-9578-7763849C0301}" type="presParOf" srcId="{12552928-B218-4992-AC32-A59CEA19C1B5}" destId="{5ED60ADF-F762-4BBE-9A15-916A13822483}" srcOrd="5" destOrd="0" presId="urn:microsoft.com/office/officeart/2008/layout/AlternatingHexagons"/>
    <dgm:cxn modelId="{E59E48B5-D2E6-461E-9855-D0C8ED3F0724}" type="presParOf" srcId="{12552928-B218-4992-AC32-A59CEA19C1B5}" destId="{37A55974-C737-49B7-8EBD-78A7BB1F19AF}" srcOrd="6" destOrd="0" presId="urn:microsoft.com/office/officeart/2008/layout/AlternatingHexagons"/>
    <dgm:cxn modelId="{6A8F415E-1E97-4071-938B-A707B4EC5E2D}" type="presParOf" srcId="{37A55974-C737-49B7-8EBD-78A7BB1F19AF}" destId="{72488708-0AF9-4DF2-9E07-4DF241BA9467}" srcOrd="0" destOrd="0" presId="urn:microsoft.com/office/officeart/2008/layout/AlternatingHexagons"/>
    <dgm:cxn modelId="{2532022E-F2DD-435C-8DF8-9E96B97C9438}" type="presParOf" srcId="{37A55974-C737-49B7-8EBD-78A7BB1F19AF}" destId="{BFBF35E7-4937-4642-A31C-0A2AC3A74E54}" srcOrd="1" destOrd="0" presId="urn:microsoft.com/office/officeart/2008/layout/AlternatingHexagons"/>
    <dgm:cxn modelId="{B615DCDD-37FC-4039-9D8F-C12B8F9773B1}" type="presParOf" srcId="{37A55974-C737-49B7-8EBD-78A7BB1F19AF}" destId="{1185377E-AFC3-4343-9D80-BB9A116FEFAF}" srcOrd="2" destOrd="0" presId="urn:microsoft.com/office/officeart/2008/layout/AlternatingHexagons"/>
    <dgm:cxn modelId="{9477F74C-AFE1-4012-BD25-AFCA708CA190}" type="presParOf" srcId="{37A55974-C737-49B7-8EBD-78A7BB1F19AF}" destId="{AC1FD1E8-FEAE-4D27-B7D7-9370711B006D}" srcOrd="3" destOrd="0" presId="urn:microsoft.com/office/officeart/2008/layout/AlternatingHexagons"/>
    <dgm:cxn modelId="{D6F82CE7-39A4-413F-B19F-28A4F5F643C7}" type="presParOf" srcId="{37A55974-C737-49B7-8EBD-78A7BB1F19AF}" destId="{93F71A98-03D3-4616-B9CF-357141D092D7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740AAB-A0BB-424D-9A36-54CB11775E8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7156B91-4F84-4B07-8F6B-8FD1B716A70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Grupal</a:t>
          </a:r>
          <a:endParaRPr lang="ca-ES" dirty="0"/>
        </a:p>
      </dgm:t>
    </dgm:pt>
    <dgm:pt modelId="{E8DDB58B-C72B-4FB1-8EAE-13B8DDEB54A2}" type="parTrans" cxnId="{0FDE2A3B-41C6-469B-B252-16E8BC589A02}">
      <dgm:prSet/>
      <dgm:spPr/>
      <dgm:t>
        <a:bodyPr/>
        <a:lstStyle/>
        <a:p>
          <a:endParaRPr lang="ca-ES"/>
        </a:p>
      </dgm:t>
    </dgm:pt>
    <dgm:pt modelId="{0E181E0B-4395-4D51-854D-D2E2F6595FC1}" type="sibTrans" cxnId="{0FDE2A3B-41C6-469B-B252-16E8BC589A02}">
      <dgm:prSet/>
      <dgm:spPr>
        <a:solidFill>
          <a:srgbClr val="92D050"/>
        </a:solidFill>
      </dgm:spPr>
      <dgm:t>
        <a:bodyPr/>
        <a:lstStyle/>
        <a:p>
          <a:r>
            <a:rPr lang="es-ES" dirty="0" smtClean="0"/>
            <a:t>Individual</a:t>
          </a:r>
          <a:endParaRPr lang="ca-ES" dirty="0"/>
        </a:p>
      </dgm:t>
    </dgm:pt>
    <dgm:pt modelId="{5A8935CA-8405-446C-911D-7E37EF0CE269}">
      <dgm:prSet phldrT="[Texto]" custT="1"/>
      <dgm:spPr>
        <a:solidFill>
          <a:srgbClr val="92D050"/>
        </a:solidFill>
        <a:ln>
          <a:solidFill>
            <a:srgbClr val="B2B2B2"/>
          </a:solidFill>
        </a:ln>
      </dgm:spPr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Agentes</a:t>
          </a:r>
          <a:endParaRPr lang="ca-ES" sz="1050" b="1" dirty="0">
            <a:solidFill>
              <a:schemeClr val="tx1"/>
            </a:solidFill>
          </a:endParaRPr>
        </a:p>
      </dgm:t>
    </dgm:pt>
    <dgm:pt modelId="{14C42B44-216B-4CD4-8249-3CC5CE5EA62E}" type="parTrans" cxnId="{DB6EECF5-1B56-4CCD-97BA-0BAEB053D44E}">
      <dgm:prSet/>
      <dgm:spPr/>
      <dgm:t>
        <a:bodyPr/>
        <a:lstStyle/>
        <a:p>
          <a:endParaRPr lang="ca-ES"/>
        </a:p>
      </dgm:t>
    </dgm:pt>
    <dgm:pt modelId="{26FE53A9-3317-4FAA-8425-38B653B1F574}" type="sibTrans" cxnId="{DB6EECF5-1B56-4CCD-97BA-0BAEB053D44E}">
      <dgm:prSet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sz="1000" dirty="0" smtClean="0"/>
            <a:t>Socializa</a:t>
          </a:r>
        </a:p>
        <a:p>
          <a:r>
            <a:rPr lang="es-ES" sz="1000" dirty="0" err="1" smtClean="0"/>
            <a:t>ción</a:t>
          </a:r>
          <a:r>
            <a:rPr lang="es-ES" sz="700" dirty="0" smtClean="0"/>
            <a:t> </a:t>
          </a:r>
          <a:endParaRPr lang="ca-ES" sz="700" dirty="0"/>
        </a:p>
      </dgm:t>
    </dgm:pt>
    <dgm:pt modelId="{9F61F016-8740-495E-9C82-03F9F642F8D2}">
      <dgm:prSet phldrT="[Texto]"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dirty="0" smtClean="0"/>
            <a:t>Escuela </a:t>
          </a:r>
          <a:endParaRPr lang="ca-ES" dirty="0"/>
        </a:p>
      </dgm:t>
    </dgm:pt>
    <dgm:pt modelId="{F10992A4-EAC3-40A0-8E4B-B680748A4878}" type="parTrans" cxnId="{89BA365C-6F81-41AC-89F5-085842524DFE}">
      <dgm:prSet/>
      <dgm:spPr/>
      <dgm:t>
        <a:bodyPr/>
        <a:lstStyle/>
        <a:p>
          <a:endParaRPr lang="ca-ES"/>
        </a:p>
      </dgm:t>
    </dgm:pt>
    <dgm:pt modelId="{455B55CC-B9DB-4FD3-9DE4-FAB21554E0D7}" type="sibTrans" cxnId="{89BA365C-6F81-41AC-89F5-085842524DFE}">
      <dgm:prSet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Familia </a:t>
          </a:r>
          <a:endParaRPr lang="ca-ES" dirty="0"/>
        </a:p>
      </dgm:t>
    </dgm:pt>
    <dgm:pt modelId="{7830E17E-455C-4FA7-91EB-D240D84CD8E8}">
      <dgm:prSet phldrT="[Texto]"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Madurez</a:t>
          </a:r>
          <a:endParaRPr lang="ca-ES" dirty="0"/>
        </a:p>
      </dgm:t>
    </dgm:pt>
    <dgm:pt modelId="{C40D3351-66B5-404F-B08F-B529BC3B29D3}" type="parTrans" cxnId="{2476C01A-7710-4D20-A3EB-F1A43AD64C0B}">
      <dgm:prSet/>
      <dgm:spPr/>
      <dgm:t>
        <a:bodyPr/>
        <a:lstStyle/>
        <a:p>
          <a:endParaRPr lang="ca-ES"/>
        </a:p>
      </dgm:t>
    </dgm:pt>
    <dgm:pt modelId="{35EFF70C-8691-45F2-B1A5-E40C98FB74D1}" type="sibTrans" cxnId="{2476C01A-7710-4D20-A3EB-F1A43AD64C0B}">
      <dgm:prSet custT="1"/>
      <dgm:spPr/>
      <dgm:t>
        <a:bodyPr/>
        <a:lstStyle/>
        <a:p>
          <a:r>
            <a:rPr lang="es-ES" sz="900" dirty="0" smtClean="0"/>
            <a:t>Comunidad</a:t>
          </a:r>
          <a:endParaRPr lang="ca-ES" sz="900" dirty="0"/>
        </a:p>
      </dgm:t>
    </dgm:pt>
    <dgm:pt modelId="{12552928-B218-4992-AC32-A59CEA19C1B5}" type="pres">
      <dgm:prSet presAssocID="{4C740AAB-A0BB-424D-9A36-54CB11775E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EC808590-D889-4FFE-AFDA-555E77314D71}" type="pres">
      <dgm:prSet presAssocID="{E7156B91-4F84-4B07-8F6B-8FD1B716A706}" presName="composite" presStyleCnt="0"/>
      <dgm:spPr/>
    </dgm:pt>
    <dgm:pt modelId="{1C085692-497A-4C5A-A3F2-6F870D34F3BF}" type="pres">
      <dgm:prSet presAssocID="{E7156B91-4F84-4B07-8F6B-8FD1B716A70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79724A7-7C15-4E37-ABE2-0FA8350988B1}" type="pres">
      <dgm:prSet presAssocID="{E7156B91-4F84-4B07-8F6B-8FD1B716A706}" presName="Childtext1" presStyleLbl="revTx" presStyleIdx="0" presStyleCnt="4" custLinFactX="-100000" custLinFactY="41845" custLinFactNeighborX="-1192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FF37DF-AE47-4D1A-8F64-E90676DFD23A}" type="pres">
      <dgm:prSet presAssocID="{E7156B91-4F84-4B07-8F6B-8FD1B716A706}" presName="BalanceSpacing" presStyleCnt="0"/>
      <dgm:spPr/>
    </dgm:pt>
    <dgm:pt modelId="{AEFAFD74-108E-48E7-907E-35D3811C70D4}" type="pres">
      <dgm:prSet presAssocID="{E7156B91-4F84-4B07-8F6B-8FD1B716A706}" presName="BalanceSpacing1" presStyleCnt="0"/>
      <dgm:spPr/>
    </dgm:pt>
    <dgm:pt modelId="{E10CDFD4-06B1-4E29-8CEC-12D88F73E9EE}" type="pres">
      <dgm:prSet presAssocID="{0E181E0B-4395-4D51-854D-D2E2F6595FC1}" presName="Accent1Text" presStyleLbl="node1" presStyleIdx="1" presStyleCnt="8"/>
      <dgm:spPr/>
      <dgm:t>
        <a:bodyPr/>
        <a:lstStyle/>
        <a:p>
          <a:endParaRPr lang="ca-ES"/>
        </a:p>
      </dgm:t>
    </dgm:pt>
    <dgm:pt modelId="{79DA5A2D-C48E-411A-BF77-84F28169523F}" type="pres">
      <dgm:prSet presAssocID="{0E181E0B-4395-4D51-854D-D2E2F6595FC1}" presName="spaceBetweenRectangles" presStyleCnt="0"/>
      <dgm:spPr/>
    </dgm:pt>
    <dgm:pt modelId="{4FDCD6D6-ED3E-4185-A575-140EF7D90754}" type="pres">
      <dgm:prSet presAssocID="{5A8935CA-8405-446C-911D-7E37EF0CE269}" presName="composite" presStyleCnt="0"/>
      <dgm:spPr/>
    </dgm:pt>
    <dgm:pt modelId="{A4C58DF3-6CC0-4523-99CE-CA84E12AF0BD}" type="pres">
      <dgm:prSet presAssocID="{5A8935CA-8405-446C-911D-7E37EF0CE269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DDF379-EF06-4994-A675-4A5A035D38F2}" type="pres">
      <dgm:prSet presAssocID="{5A8935CA-8405-446C-911D-7E37EF0CE26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77B82C8-3CA5-44DA-B020-8C5854FA8258}" type="pres">
      <dgm:prSet presAssocID="{5A8935CA-8405-446C-911D-7E37EF0CE269}" presName="BalanceSpacing" presStyleCnt="0"/>
      <dgm:spPr/>
    </dgm:pt>
    <dgm:pt modelId="{32DB8059-67DE-4A2E-AF55-933AAA5CB35A}" type="pres">
      <dgm:prSet presAssocID="{5A8935CA-8405-446C-911D-7E37EF0CE269}" presName="BalanceSpacing1" presStyleCnt="0"/>
      <dgm:spPr/>
    </dgm:pt>
    <dgm:pt modelId="{21398C4B-5090-4185-80DE-58C942D9D2B8}" type="pres">
      <dgm:prSet presAssocID="{26FE53A9-3317-4FAA-8425-38B653B1F574}" presName="Accent1Text" presStyleLbl="node1" presStyleIdx="3" presStyleCnt="8" custLinFactNeighborX="56180" custLinFactNeighborY="-84994"/>
      <dgm:spPr/>
      <dgm:t>
        <a:bodyPr/>
        <a:lstStyle/>
        <a:p>
          <a:endParaRPr lang="ca-ES"/>
        </a:p>
      </dgm:t>
    </dgm:pt>
    <dgm:pt modelId="{4D1F068C-3B4E-436E-B426-870AFC90ABE3}" type="pres">
      <dgm:prSet presAssocID="{26FE53A9-3317-4FAA-8425-38B653B1F574}" presName="spaceBetweenRectangles" presStyleCnt="0"/>
      <dgm:spPr/>
    </dgm:pt>
    <dgm:pt modelId="{82BB4DC7-7A28-476B-87CE-4253065DF5EA}" type="pres">
      <dgm:prSet presAssocID="{9F61F016-8740-495E-9C82-03F9F642F8D2}" presName="composite" presStyleCnt="0"/>
      <dgm:spPr/>
    </dgm:pt>
    <dgm:pt modelId="{9ADC3499-5568-4226-A371-50396402F1D8}" type="pres">
      <dgm:prSet presAssocID="{9F61F016-8740-495E-9C82-03F9F642F8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37D368D-6DC0-4A9E-9623-F1D1B9D0772F}" type="pres">
      <dgm:prSet presAssocID="{9F61F016-8740-495E-9C82-03F9F642F8D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9C5B6FA-0085-49CC-B75E-5605014C652F}" type="pres">
      <dgm:prSet presAssocID="{9F61F016-8740-495E-9C82-03F9F642F8D2}" presName="BalanceSpacing" presStyleCnt="0"/>
      <dgm:spPr/>
    </dgm:pt>
    <dgm:pt modelId="{3B853685-8424-4EAC-B4D0-F631EFB5BC59}" type="pres">
      <dgm:prSet presAssocID="{9F61F016-8740-495E-9C82-03F9F642F8D2}" presName="BalanceSpacing1" presStyleCnt="0"/>
      <dgm:spPr/>
    </dgm:pt>
    <dgm:pt modelId="{D608EEB9-9C44-4860-ABD6-59733FE5893F}" type="pres">
      <dgm:prSet presAssocID="{455B55CC-B9DB-4FD3-9DE4-FAB21554E0D7}" presName="Accent1Text" presStyleLbl="node1" presStyleIdx="5" presStyleCnt="8" custLinFactNeighborY="0"/>
      <dgm:spPr/>
      <dgm:t>
        <a:bodyPr/>
        <a:lstStyle/>
        <a:p>
          <a:endParaRPr lang="ca-ES"/>
        </a:p>
      </dgm:t>
    </dgm:pt>
    <dgm:pt modelId="{5ED60ADF-F762-4BBE-9A15-916A13822483}" type="pres">
      <dgm:prSet presAssocID="{455B55CC-B9DB-4FD3-9DE4-FAB21554E0D7}" presName="spaceBetweenRectangles" presStyleCnt="0"/>
      <dgm:spPr/>
    </dgm:pt>
    <dgm:pt modelId="{37A55974-C737-49B7-8EBD-78A7BB1F19AF}" type="pres">
      <dgm:prSet presAssocID="{7830E17E-455C-4FA7-91EB-D240D84CD8E8}" presName="composite" presStyleCnt="0"/>
      <dgm:spPr/>
    </dgm:pt>
    <dgm:pt modelId="{72488708-0AF9-4DF2-9E07-4DF241BA9467}" type="pres">
      <dgm:prSet presAssocID="{7830E17E-455C-4FA7-91EB-D240D84CD8E8}" presName="Parent1" presStyleLbl="node1" presStyleIdx="6" presStyleCnt="8" custLinFactX="-64430" custLinFactY="-100000" custLinFactNeighborX="-100000" custLinFactNeighborY="-154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FBF35E7-4937-4642-A31C-0A2AC3A74E54}" type="pres">
      <dgm:prSet presAssocID="{7830E17E-455C-4FA7-91EB-D240D84CD8E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185377E-AFC3-4343-9D80-BB9A116FEFAF}" type="pres">
      <dgm:prSet presAssocID="{7830E17E-455C-4FA7-91EB-D240D84CD8E8}" presName="BalanceSpacing" presStyleCnt="0"/>
      <dgm:spPr/>
    </dgm:pt>
    <dgm:pt modelId="{AC1FD1E8-FEAE-4D27-B7D7-9370711B006D}" type="pres">
      <dgm:prSet presAssocID="{7830E17E-455C-4FA7-91EB-D240D84CD8E8}" presName="BalanceSpacing1" presStyleCnt="0"/>
      <dgm:spPr/>
    </dgm:pt>
    <dgm:pt modelId="{93F71A98-03D3-4616-B9CF-357141D092D7}" type="pres">
      <dgm:prSet presAssocID="{35EFF70C-8691-45F2-B1A5-E40C98FB74D1}" presName="Accent1Text" presStyleLbl="node1" presStyleIdx="7" presStyleCnt="8" custScaleX="116317" custLinFactNeighborX="-99057" custLinFactNeighborY="1192"/>
      <dgm:spPr/>
      <dgm:t>
        <a:bodyPr/>
        <a:lstStyle/>
        <a:p>
          <a:endParaRPr lang="ca-ES"/>
        </a:p>
      </dgm:t>
    </dgm:pt>
  </dgm:ptLst>
  <dgm:cxnLst>
    <dgm:cxn modelId="{C210116F-0920-47C8-8CAD-13ABDC4563AB}" type="presOf" srcId="{35EFF70C-8691-45F2-B1A5-E40C98FB74D1}" destId="{93F71A98-03D3-4616-B9CF-357141D092D7}" srcOrd="0" destOrd="0" presId="urn:microsoft.com/office/officeart/2008/layout/AlternatingHexagons"/>
    <dgm:cxn modelId="{DB6EECF5-1B56-4CCD-97BA-0BAEB053D44E}" srcId="{4C740AAB-A0BB-424D-9A36-54CB11775E85}" destId="{5A8935CA-8405-446C-911D-7E37EF0CE269}" srcOrd="1" destOrd="0" parTransId="{14C42B44-216B-4CD4-8249-3CC5CE5EA62E}" sibTransId="{26FE53A9-3317-4FAA-8425-38B653B1F574}"/>
    <dgm:cxn modelId="{0FDE2A3B-41C6-469B-B252-16E8BC589A02}" srcId="{4C740AAB-A0BB-424D-9A36-54CB11775E85}" destId="{E7156B91-4F84-4B07-8F6B-8FD1B716A706}" srcOrd="0" destOrd="0" parTransId="{E8DDB58B-C72B-4FB1-8EAE-13B8DDEB54A2}" sibTransId="{0E181E0B-4395-4D51-854D-D2E2F6595FC1}"/>
    <dgm:cxn modelId="{E256BAAB-D1B4-494D-9568-DECDA9EECB8B}" type="presOf" srcId="{9F61F016-8740-495E-9C82-03F9F642F8D2}" destId="{9ADC3499-5568-4226-A371-50396402F1D8}" srcOrd="0" destOrd="0" presId="urn:microsoft.com/office/officeart/2008/layout/AlternatingHexagons"/>
    <dgm:cxn modelId="{5B98CD1B-54D0-4055-9068-F1528AD57E32}" type="presOf" srcId="{0E181E0B-4395-4D51-854D-D2E2F6595FC1}" destId="{E10CDFD4-06B1-4E29-8CEC-12D88F73E9EE}" srcOrd="0" destOrd="0" presId="urn:microsoft.com/office/officeart/2008/layout/AlternatingHexagons"/>
    <dgm:cxn modelId="{89BA365C-6F81-41AC-89F5-085842524DFE}" srcId="{4C740AAB-A0BB-424D-9A36-54CB11775E85}" destId="{9F61F016-8740-495E-9C82-03F9F642F8D2}" srcOrd="2" destOrd="0" parTransId="{F10992A4-EAC3-40A0-8E4B-B680748A4878}" sibTransId="{455B55CC-B9DB-4FD3-9DE4-FAB21554E0D7}"/>
    <dgm:cxn modelId="{7FA4AA27-8837-4693-8AD2-B6492FA46300}" type="presOf" srcId="{4C740AAB-A0BB-424D-9A36-54CB11775E85}" destId="{12552928-B218-4992-AC32-A59CEA19C1B5}" srcOrd="0" destOrd="0" presId="urn:microsoft.com/office/officeart/2008/layout/AlternatingHexagons"/>
    <dgm:cxn modelId="{14FC7565-FC86-416B-BC9B-F01D0CC238E9}" type="presOf" srcId="{E7156B91-4F84-4B07-8F6B-8FD1B716A706}" destId="{1C085692-497A-4C5A-A3F2-6F870D34F3BF}" srcOrd="0" destOrd="0" presId="urn:microsoft.com/office/officeart/2008/layout/AlternatingHexagons"/>
    <dgm:cxn modelId="{AE0B1FEF-826E-4222-83A0-B85373287287}" type="presOf" srcId="{455B55CC-B9DB-4FD3-9DE4-FAB21554E0D7}" destId="{D608EEB9-9C44-4860-ABD6-59733FE5893F}" srcOrd="0" destOrd="0" presId="urn:microsoft.com/office/officeart/2008/layout/AlternatingHexagons"/>
    <dgm:cxn modelId="{49579509-63BB-4671-91D0-47F5699EE01B}" type="presOf" srcId="{5A8935CA-8405-446C-911D-7E37EF0CE269}" destId="{A4C58DF3-6CC0-4523-99CE-CA84E12AF0BD}" srcOrd="0" destOrd="0" presId="urn:microsoft.com/office/officeart/2008/layout/AlternatingHexagons"/>
    <dgm:cxn modelId="{60712FE7-2023-4AFC-B944-F91C7BA9C746}" type="presOf" srcId="{26FE53A9-3317-4FAA-8425-38B653B1F574}" destId="{21398C4B-5090-4185-80DE-58C942D9D2B8}" srcOrd="0" destOrd="0" presId="urn:microsoft.com/office/officeart/2008/layout/AlternatingHexagons"/>
    <dgm:cxn modelId="{84F54E0C-4E7F-4C93-8347-8E08CA4DA283}" type="presOf" srcId="{7830E17E-455C-4FA7-91EB-D240D84CD8E8}" destId="{72488708-0AF9-4DF2-9E07-4DF241BA9467}" srcOrd="0" destOrd="0" presId="urn:microsoft.com/office/officeart/2008/layout/AlternatingHexagons"/>
    <dgm:cxn modelId="{2476C01A-7710-4D20-A3EB-F1A43AD64C0B}" srcId="{4C740AAB-A0BB-424D-9A36-54CB11775E85}" destId="{7830E17E-455C-4FA7-91EB-D240D84CD8E8}" srcOrd="3" destOrd="0" parTransId="{C40D3351-66B5-404F-B08F-B529BC3B29D3}" sibTransId="{35EFF70C-8691-45F2-B1A5-E40C98FB74D1}"/>
    <dgm:cxn modelId="{DEBED8A9-28CF-43CC-A02D-528FD73F656D}" type="presParOf" srcId="{12552928-B218-4992-AC32-A59CEA19C1B5}" destId="{EC808590-D889-4FFE-AFDA-555E77314D71}" srcOrd="0" destOrd="0" presId="urn:microsoft.com/office/officeart/2008/layout/AlternatingHexagons"/>
    <dgm:cxn modelId="{B1B59840-2958-40AE-98B6-5E04A4D0FF42}" type="presParOf" srcId="{EC808590-D889-4FFE-AFDA-555E77314D71}" destId="{1C085692-497A-4C5A-A3F2-6F870D34F3BF}" srcOrd="0" destOrd="0" presId="urn:microsoft.com/office/officeart/2008/layout/AlternatingHexagons"/>
    <dgm:cxn modelId="{F334877E-3A27-4C4B-84B8-C1411AE8603D}" type="presParOf" srcId="{EC808590-D889-4FFE-AFDA-555E77314D71}" destId="{C79724A7-7C15-4E37-ABE2-0FA8350988B1}" srcOrd="1" destOrd="0" presId="urn:microsoft.com/office/officeart/2008/layout/AlternatingHexagons"/>
    <dgm:cxn modelId="{887E6A01-16EA-4383-B352-6AD52D414B84}" type="presParOf" srcId="{EC808590-D889-4FFE-AFDA-555E77314D71}" destId="{DBFF37DF-AE47-4D1A-8F64-E90676DFD23A}" srcOrd="2" destOrd="0" presId="urn:microsoft.com/office/officeart/2008/layout/AlternatingHexagons"/>
    <dgm:cxn modelId="{E3A979B6-A19D-4083-A389-99C48BA91DAA}" type="presParOf" srcId="{EC808590-D889-4FFE-AFDA-555E77314D71}" destId="{AEFAFD74-108E-48E7-907E-35D3811C70D4}" srcOrd="3" destOrd="0" presId="urn:microsoft.com/office/officeart/2008/layout/AlternatingHexagons"/>
    <dgm:cxn modelId="{2B5C0258-62BA-49C9-884B-25A66D4F85D9}" type="presParOf" srcId="{EC808590-D889-4FFE-AFDA-555E77314D71}" destId="{E10CDFD4-06B1-4E29-8CEC-12D88F73E9EE}" srcOrd="4" destOrd="0" presId="urn:microsoft.com/office/officeart/2008/layout/AlternatingHexagons"/>
    <dgm:cxn modelId="{2FA6F6A3-DD8A-4CD7-B18F-DF06A337F5FF}" type="presParOf" srcId="{12552928-B218-4992-AC32-A59CEA19C1B5}" destId="{79DA5A2D-C48E-411A-BF77-84F28169523F}" srcOrd="1" destOrd="0" presId="urn:microsoft.com/office/officeart/2008/layout/AlternatingHexagons"/>
    <dgm:cxn modelId="{CC017454-5BB5-44A2-93E1-A575748021BB}" type="presParOf" srcId="{12552928-B218-4992-AC32-A59CEA19C1B5}" destId="{4FDCD6D6-ED3E-4185-A575-140EF7D90754}" srcOrd="2" destOrd="0" presId="urn:microsoft.com/office/officeart/2008/layout/AlternatingHexagons"/>
    <dgm:cxn modelId="{C877B195-C3A9-4507-A7F5-3A2A9AE0DB05}" type="presParOf" srcId="{4FDCD6D6-ED3E-4185-A575-140EF7D90754}" destId="{A4C58DF3-6CC0-4523-99CE-CA84E12AF0BD}" srcOrd="0" destOrd="0" presId="urn:microsoft.com/office/officeart/2008/layout/AlternatingHexagons"/>
    <dgm:cxn modelId="{3424BAED-54D8-43FB-BD48-D22B44F02F28}" type="presParOf" srcId="{4FDCD6D6-ED3E-4185-A575-140EF7D90754}" destId="{37DDF379-EF06-4994-A675-4A5A035D38F2}" srcOrd="1" destOrd="0" presId="urn:microsoft.com/office/officeart/2008/layout/AlternatingHexagons"/>
    <dgm:cxn modelId="{A2950634-8C95-4782-A5DC-DF92F47A0993}" type="presParOf" srcId="{4FDCD6D6-ED3E-4185-A575-140EF7D90754}" destId="{877B82C8-3CA5-44DA-B020-8C5854FA8258}" srcOrd="2" destOrd="0" presId="urn:microsoft.com/office/officeart/2008/layout/AlternatingHexagons"/>
    <dgm:cxn modelId="{485D0C05-1A3C-4BB9-A22B-C4488D757FAB}" type="presParOf" srcId="{4FDCD6D6-ED3E-4185-A575-140EF7D90754}" destId="{32DB8059-67DE-4A2E-AF55-933AAA5CB35A}" srcOrd="3" destOrd="0" presId="urn:microsoft.com/office/officeart/2008/layout/AlternatingHexagons"/>
    <dgm:cxn modelId="{1AB9C0B1-0293-4091-8811-E6F9C10C12F3}" type="presParOf" srcId="{4FDCD6D6-ED3E-4185-A575-140EF7D90754}" destId="{21398C4B-5090-4185-80DE-58C942D9D2B8}" srcOrd="4" destOrd="0" presId="urn:microsoft.com/office/officeart/2008/layout/AlternatingHexagons"/>
    <dgm:cxn modelId="{0234D2F7-F8DF-4EB9-BC27-6F4FFFD453D5}" type="presParOf" srcId="{12552928-B218-4992-AC32-A59CEA19C1B5}" destId="{4D1F068C-3B4E-436E-B426-870AFC90ABE3}" srcOrd="3" destOrd="0" presId="urn:microsoft.com/office/officeart/2008/layout/AlternatingHexagons"/>
    <dgm:cxn modelId="{1503C3D6-9EAB-481B-94D6-AF33AAD6E928}" type="presParOf" srcId="{12552928-B218-4992-AC32-A59CEA19C1B5}" destId="{82BB4DC7-7A28-476B-87CE-4253065DF5EA}" srcOrd="4" destOrd="0" presId="urn:microsoft.com/office/officeart/2008/layout/AlternatingHexagons"/>
    <dgm:cxn modelId="{9F8D45A3-0E21-4191-9E7F-EB167005A87D}" type="presParOf" srcId="{82BB4DC7-7A28-476B-87CE-4253065DF5EA}" destId="{9ADC3499-5568-4226-A371-50396402F1D8}" srcOrd="0" destOrd="0" presId="urn:microsoft.com/office/officeart/2008/layout/AlternatingHexagons"/>
    <dgm:cxn modelId="{9C0F6096-F0C1-4C34-9FC5-A94F4B8B262A}" type="presParOf" srcId="{82BB4DC7-7A28-476B-87CE-4253065DF5EA}" destId="{C37D368D-6DC0-4A9E-9623-F1D1B9D0772F}" srcOrd="1" destOrd="0" presId="urn:microsoft.com/office/officeart/2008/layout/AlternatingHexagons"/>
    <dgm:cxn modelId="{7D2D257D-D3F4-4B02-B18B-7AFB6A0C19BE}" type="presParOf" srcId="{82BB4DC7-7A28-476B-87CE-4253065DF5EA}" destId="{B9C5B6FA-0085-49CC-B75E-5605014C652F}" srcOrd="2" destOrd="0" presId="urn:microsoft.com/office/officeart/2008/layout/AlternatingHexagons"/>
    <dgm:cxn modelId="{17FA445F-3164-48E1-A1B6-3DB2B951F68C}" type="presParOf" srcId="{82BB4DC7-7A28-476B-87CE-4253065DF5EA}" destId="{3B853685-8424-4EAC-B4D0-F631EFB5BC59}" srcOrd="3" destOrd="0" presId="urn:microsoft.com/office/officeart/2008/layout/AlternatingHexagons"/>
    <dgm:cxn modelId="{F400B6DB-B052-4396-BDCE-7F71F279B7B3}" type="presParOf" srcId="{82BB4DC7-7A28-476B-87CE-4253065DF5EA}" destId="{D608EEB9-9C44-4860-ABD6-59733FE5893F}" srcOrd="4" destOrd="0" presId="urn:microsoft.com/office/officeart/2008/layout/AlternatingHexagons"/>
    <dgm:cxn modelId="{722E15C1-6F34-4C0A-8260-11207ED80CCD}" type="presParOf" srcId="{12552928-B218-4992-AC32-A59CEA19C1B5}" destId="{5ED60ADF-F762-4BBE-9A15-916A13822483}" srcOrd="5" destOrd="0" presId="urn:microsoft.com/office/officeart/2008/layout/AlternatingHexagons"/>
    <dgm:cxn modelId="{53122DF2-813D-430E-93D8-6CEFD8B600BB}" type="presParOf" srcId="{12552928-B218-4992-AC32-A59CEA19C1B5}" destId="{37A55974-C737-49B7-8EBD-78A7BB1F19AF}" srcOrd="6" destOrd="0" presId="urn:microsoft.com/office/officeart/2008/layout/AlternatingHexagons"/>
    <dgm:cxn modelId="{811A095C-5F3B-4302-9F15-E6A1021FFB90}" type="presParOf" srcId="{37A55974-C737-49B7-8EBD-78A7BB1F19AF}" destId="{72488708-0AF9-4DF2-9E07-4DF241BA9467}" srcOrd="0" destOrd="0" presId="urn:microsoft.com/office/officeart/2008/layout/AlternatingHexagons"/>
    <dgm:cxn modelId="{BB611E89-B40C-4F77-8949-A817B904E1B4}" type="presParOf" srcId="{37A55974-C737-49B7-8EBD-78A7BB1F19AF}" destId="{BFBF35E7-4937-4642-A31C-0A2AC3A74E54}" srcOrd="1" destOrd="0" presId="urn:microsoft.com/office/officeart/2008/layout/AlternatingHexagons"/>
    <dgm:cxn modelId="{01A292A5-E015-4A57-9A9D-C995C10B39DF}" type="presParOf" srcId="{37A55974-C737-49B7-8EBD-78A7BB1F19AF}" destId="{1185377E-AFC3-4343-9D80-BB9A116FEFAF}" srcOrd="2" destOrd="0" presId="urn:microsoft.com/office/officeart/2008/layout/AlternatingHexagons"/>
    <dgm:cxn modelId="{865E6D95-9F1B-494B-9297-2A3AAA6A8AE4}" type="presParOf" srcId="{37A55974-C737-49B7-8EBD-78A7BB1F19AF}" destId="{AC1FD1E8-FEAE-4D27-B7D7-9370711B006D}" srcOrd="3" destOrd="0" presId="urn:microsoft.com/office/officeart/2008/layout/AlternatingHexagons"/>
    <dgm:cxn modelId="{5A7634C7-40DA-460A-9905-48DF54FEF1FF}" type="presParOf" srcId="{37A55974-C737-49B7-8EBD-78A7BB1F19AF}" destId="{93F71A98-03D3-4616-B9CF-357141D092D7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740AAB-A0BB-424D-9A36-54CB11775E8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7156B91-4F84-4B07-8F6B-8FD1B716A70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Grupal</a:t>
          </a:r>
          <a:endParaRPr lang="ca-ES" dirty="0"/>
        </a:p>
      </dgm:t>
    </dgm:pt>
    <dgm:pt modelId="{E8DDB58B-C72B-4FB1-8EAE-13B8DDEB54A2}" type="parTrans" cxnId="{0FDE2A3B-41C6-469B-B252-16E8BC589A02}">
      <dgm:prSet/>
      <dgm:spPr/>
      <dgm:t>
        <a:bodyPr/>
        <a:lstStyle/>
        <a:p>
          <a:endParaRPr lang="ca-ES"/>
        </a:p>
      </dgm:t>
    </dgm:pt>
    <dgm:pt modelId="{0E181E0B-4395-4D51-854D-D2E2F6595FC1}" type="sibTrans" cxnId="{0FDE2A3B-41C6-469B-B252-16E8BC589A02}">
      <dgm:prSet/>
      <dgm:spPr>
        <a:solidFill>
          <a:srgbClr val="92D050"/>
        </a:solidFill>
      </dgm:spPr>
      <dgm:t>
        <a:bodyPr/>
        <a:lstStyle/>
        <a:p>
          <a:r>
            <a:rPr lang="es-ES" dirty="0" smtClean="0"/>
            <a:t>Individual</a:t>
          </a:r>
          <a:endParaRPr lang="ca-ES" dirty="0"/>
        </a:p>
      </dgm:t>
    </dgm:pt>
    <dgm:pt modelId="{5A8935CA-8405-446C-911D-7E37EF0CE269}">
      <dgm:prSet phldrT="[Texto]" custT="1"/>
      <dgm:spPr>
        <a:solidFill>
          <a:srgbClr val="92D050"/>
        </a:solidFill>
        <a:ln>
          <a:solidFill>
            <a:srgbClr val="B2B2B2"/>
          </a:solidFill>
        </a:ln>
      </dgm:spPr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Agentes</a:t>
          </a:r>
          <a:endParaRPr lang="ca-ES" sz="1050" b="1" dirty="0">
            <a:solidFill>
              <a:schemeClr val="tx1"/>
            </a:solidFill>
          </a:endParaRPr>
        </a:p>
      </dgm:t>
    </dgm:pt>
    <dgm:pt modelId="{14C42B44-216B-4CD4-8249-3CC5CE5EA62E}" type="parTrans" cxnId="{DB6EECF5-1B56-4CCD-97BA-0BAEB053D44E}">
      <dgm:prSet/>
      <dgm:spPr/>
      <dgm:t>
        <a:bodyPr/>
        <a:lstStyle/>
        <a:p>
          <a:endParaRPr lang="ca-ES"/>
        </a:p>
      </dgm:t>
    </dgm:pt>
    <dgm:pt modelId="{26FE53A9-3317-4FAA-8425-38B653B1F574}" type="sibTrans" cxnId="{DB6EECF5-1B56-4CCD-97BA-0BAEB053D44E}">
      <dgm:prSet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dirty="0" smtClean="0"/>
            <a:t>Socialización </a:t>
          </a:r>
          <a:endParaRPr lang="ca-ES" dirty="0"/>
        </a:p>
      </dgm:t>
    </dgm:pt>
    <dgm:pt modelId="{9F61F016-8740-495E-9C82-03F9F642F8D2}">
      <dgm:prSet phldrT="[Texto]"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dirty="0" smtClean="0"/>
            <a:t>Escuela </a:t>
          </a:r>
          <a:endParaRPr lang="ca-ES" dirty="0"/>
        </a:p>
      </dgm:t>
    </dgm:pt>
    <dgm:pt modelId="{F10992A4-EAC3-40A0-8E4B-B680748A4878}" type="parTrans" cxnId="{89BA365C-6F81-41AC-89F5-085842524DFE}">
      <dgm:prSet/>
      <dgm:spPr/>
      <dgm:t>
        <a:bodyPr/>
        <a:lstStyle/>
        <a:p>
          <a:endParaRPr lang="ca-ES"/>
        </a:p>
      </dgm:t>
    </dgm:pt>
    <dgm:pt modelId="{455B55CC-B9DB-4FD3-9DE4-FAB21554E0D7}" type="sibTrans" cxnId="{89BA365C-6F81-41AC-89F5-085842524DFE}">
      <dgm:prSet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Familia </a:t>
          </a:r>
          <a:endParaRPr lang="ca-ES" dirty="0"/>
        </a:p>
      </dgm:t>
    </dgm:pt>
    <dgm:pt modelId="{7830E17E-455C-4FA7-91EB-D240D84CD8E8}">
      <dgm:prSet phldrT="[Texto]"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Madurez</a:t>
          </a:r>
          <a:endParaRPr lang="ca-ES" dirty="0"/>
        </a:p>
      </dgm:t>
    </dgm:pt>
    <dgm:pt modelId="{C40D3351-66B5-404F-B08F-B529BC3B29D3}" type="parTrans" cxnId="{2476C01A-7710-4D20-A3EB-F1A43AD64C0B}">
      <dgm:prSet/>
      <dgm:spPr/>
      <dgm:t>
        <a:bodyPr/>
        <a:lstStyle/>
        <a:p>
          <a:endParaRPr lang="ca-ES"/>
        </a:p>
      </dgm:t>
    </dgm:pt>
    <dgm:pt modelId="{35EFF70C-8691-45F2-B1A5-E40C98FB74D1}" type="sibTrans" cxnId="{2476C01A-7710-4D20-A3EB-F1A43AD64C0B}">
      <dgm:prSet/>
      <dgm:spPr/>
      <dgm:t>
        <a:bodyPr/>
        <a:lstStyle/>
        <a:p>
          <a:r>
            <a:rPr lang="es-ES" dirty="0" smtClean="0"/>
            <a:t>Comunidad</a:t>
          </a:r>
          <a:endParaRPr lang="ca-ES" dirty="0"/>
        </a:p>
      </dgm:t>
    </dgm:pt>
    <dgm:pt modelId="{12552928-B218-4992-AC32-A59CEA19C1B5}" type="pres">
      <dgm:prSet presAssocID="{4C740AAB-A0BB-424D-9A36-54CB11775E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EC808590-D889-4FFE-AFDA-555E77314D71}" type="pres">
      <dgm:prSet presAssocID="{E7156B91-4F84-4B07-8F6B-8FD1B716A706}" presName="composite" presStyleCnt="0"/>
      <dgm:spPr/>
    </dgm:pt>
    <dgm:pt modelId="{1C085692-497A-4C5A-A3F2-6F870D34F3BF}" type="pres">
      <dgm:prSet presAssocID="{E7156B91-4F84-4B07-8F6B-8FD1B716A70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79724A7-7C15-4E37-ABE2-0FA8350988B1}" type="pres">
      <dgm:prSet presAssocID="{E7156B91-4F84-4B07-8F6B-8FD1B716A706}" presName="Childtext1" presStyleLbl="revTx" presStyleIdx="0" presStyleCnt="4" custLinFactX="-100000" custLinFactY="41845" custLinFactNeighborX="-1192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FF37DF-AE47-4D1A-8F64-E90676DFD23A}" type="pres">
      <dgm:prSet presAssocID="{E7156B91-4F84-4B07-8F6B-8FD1B716A706}" presName="BalanceSpacing" presStyleCnt="0"/>
      <dgm:spPr/>
    </dgm:pt>
    <dgm:pt modelId="{AEFAFD74-108E-48E7-907E-35D3811C70D4}" type="pres">
      <dgm:prSet presAssocID="{E7156B91-4F84-4B07-8F6B-8FD1B716A706}" presName="BalanceSpacing1" presStyleCnt="0"/>
      <dgm:spPr/>
    </dgm:pt>
    <dgm:pt modelId="{E10CDFD4-06B1-4E29-8CEC-12D88F73E9EE}" type="pres">
      <dgm:prSet presAssocID="{0E181E0B-4395-4D51-854D-D2E2F6595FC1}" presName="Accent1Text" presStyleLbl="node1" presStyleIdx="1" presStyleCnt="8"/>
      <dgm:spPr/>
      <dgm:t>
        <a:bodyPr/>
        <a:lstStyle/>
        <a:p>
          <a:endParaRPr lang="ca-ES"/>
        </a:p>
      </dgm:t>
    </dgm:pt>
    <dgm:pt modelId="{79DA5A2D-C48E-411A-BF77-84F28169523F}" type="pres">
      <dgm:prSet presAssocID="{0E181E0B-4395-4D51-854D-D2E2F6595FC1}" presName="spaceBetweenRectangles" presStyleCnt="0"/>
      <dgm:spPr/>
    </dgm:pt>
    <dgm:pt modelId="{4FDCD6D6-ED3E-4185-A575-140EF7D90754}" type="pres">
      <dgm:prSet presAssocID="{5A8935CA-8405-446C-911D-7E37EF0CE269}" presName="composite" presStyleCnt="0"/>
      <dgm:spPr/>
    </dgm:pt>
    <dgm:pt modelId="{A4C58DF3-6CC0-4523-99CE-CA84E12AF0BD}" type="pres">
      <dgm:prSet presAssocID="{5A8935CA-8405-446C-911D-7E37EF0CE269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DDF379-EF06-4994-A675-4A5A035D38F2}" type="pres">
      <dgm:prSet presAssocID="{5A8935CA-8405-446C-911D-7E37EF0CE26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77B82C8-3CA5-44DA-B020-8C5854FA8258}" type="pres">
      <dgm:prSet presAssocID="{5A8935CA-8405-446C-911D-7E37EF0CE269}" presName="BalanceSpacing" presStyleCnt="0"/>
      <dgm:spPr/>
    </dgm:pt>
    <dgm:pt modelId="{32DB8059-67DE-4A2E-AF55-933AAA5CB35A}" type="pres">
      <dgm:prSet presAssocID="{5A8935CA-8405-446C-911D-7E37EF0CE269}" presName="BalanceSpacing1" presStyleCnt="0"/>
      <dgm:spPr/>
    </dgm:pt>
    <dgm:pt modelId="{21398C4B-5090-4185-80DE-58C942D9D2B8}" type="pres">
      <dgm:prSet presAssocID="{26FE53A9-3317-4FAA-8425-38B653B1F574}" presName="Accent1Text" presStyleLbl="node1" presStyleIdx="3" presStyleCnt="8" custLinFactNeighborX="56180" custLinFactNeighborY="-84994"/>
      <dgm:spPr/>
      <dgm:t>
        <a:bodyPr/>
        <a:lstStyle/>
        <a:p>
          <a:endParaRPr lang="ca-ES"/>
        </a:p>
      </dgm:t>
    </dgm:pt>
    <dgm:pt modelId="{4D1F068C-3B4E-436E-B426-870AFC90ABE3}" type="pres">
      <dgm:prSet presAssocID="{26FE53A9-3317-4FAA-8425-38B653B1F574}" presName="spaceBetweenRectangles" presStyleCnt="0"/>
      <dgm:spPr/>
    </dgm:pt>
    <dgm:pt modelId="{82BB4DC7-7A28-476B-87CE-4253065DF5EA}" type="pres">
      <dgm:prSet presAssocID="{9F61F016-8740-495E-9C82-03F9F642F8D2}" presName="composite" presStyleCnt="0"/>
      <dgm:spPr/>
    </dgm:pt>
    <dgm:pt modelId="{9ADC3499-5568-4226-A371-50396402F1D8}" type="pres">
      <dgm:prSet presAssocID="{9F61F016-8740-495E-9C82-03F9F642F8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37D368D-6DC0-4A9E-9623-F1D1B9D0772F}" type="pres">
      <dgm:prSet presAssocID="{9F61F016-8740-495E-9C82-03F9F642F8D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9C5B6FA-0085-49CC-B75E-5605014C652F}" type="pres">
      <dgm:prSet presAssocID="{9F61F016-8740-495E-9C82-03F9F642F8D2}" presName="BalanceSpacing" presStyleCnt="0"/>
      <dgm:spPr/>
    </dgm:pt>
    <dgm:pt modelId="{3B853685-8424-4EAC-B4D0-F631EFB5BC59}" type="pres">
      <dgm:prSet presAssocID="{9F61F016-8740-495E-9C82-03F9F642F8D2}" presName="BalanceSpacing1" presStyleCnt="0"/>
      <dgm:spPr/>
    </dgm:pt>
    <dgm:pt modelId="{D608EEB9-9C44-4860-ABD6-59733FE5893F}" type="pres">
      <dgm:prSet presAssocID="{455B55CC-B9DB-4FD3-9DE4-FAB21554E0D7}" presName="Accent1Text" presStyleLbl="node1" presStyleIdx="5" presStyleCnt="8" custLinFactNeighborY="0"/>
      <dgm:spPr/>
      <dgm:t>
        <a:bodyPr/>
        <a:lstStyle/>
        <a:p>
          <a:endParaRPr lang="ca-ES"/>
        </a:p>
      </dgm:t>
    </dgm:pt>
    <dgm:pt modelId="{5ED60ADF-F762-4BBE-9A15-916A13822483}" type="pres">
      <dgm:prSet presAssocID="{455B55CC-B9DB-4FD3-9DE4-FAB21554E0D7}" presName="spaceBetweenRectangles" presStyleCnt="0"/>
      <dgm:spPr/>
    </dgm:pt>
    <dgm:pt modelId="{37A55974-C737-49B7-8EBD-78A7BB1F19AF}" type="pres">
      <dgm:prSet presAssocID="{7830E17E-455C-4FA7-91EB-D240D84CD8E8}" presName="composite" presStyleCnt="0"/>
      <dgm:spPr/>
    </dgm:pt>
    <dgm:pt modelId="{72488708-0AF9-4DF2-9E07-4DF241BA9467}" type="pres">
      <dgm:prSet presAssocID="{7830E17E-455C-4FA7-91EB-D240D84CD8E8}" presName="Parent1" presStyleLbl="node1" presStyleIdx="6" presStyleCnt="8" custLinFactX="-64430" custLinFactY="-100000" custLinFactNeighborX="-100000" custLinFactNeighborY="-154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FBF35E7-4937-4642-A31C-0A2AC3A74E54}" type="pres">
      <dgm:prSet presAssocID="{7830E17E-455C-4FA7-91EB-D240D84CD8E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185377E-AFC3-4343-9D80-BB9A116FEFAF}" type="pres">
      <dgm:prSet presAssocID="{7830E17E-455C-4FA7-91EB-D240D84CD8E8}" presName="BalanceSpacing" presStyleCnt="0"/>
      <dgm:spPr/>
    </dgm:pt>
    <dgm:pt modelId="{AC1FD1E8-FEAE-4D27-B7D7-9370711B006D}" type="pres">
      <dgm:prSet presAssocID="{7830E17E-455C-4FA7-91EB-D240D84CD8E8}" presName="BalanceSpacing1" presStyleCnt="0"/>
      <dgm:spPr/>
    </dgm:pt>
    <dgm:pt modelId="{93F71A98-03D3-4616-B9CF-357141D092D7}" type="pres">
      <dgm:prSet presAssocID="{35EFF70C-8691-45F2-B1A5-E40C98FB74D1}" presName="Accent1Text" presStyleLbl="node1" presStyleIdx="7" presStyleCnt="8" custLinFactNeighborX="-99057" custLinFactNeighborY="1192"/>
      <dgm:spPr/>
      <dgm:t>
        <a:bodyPr/>
        <a:lstStyle/>
        <a:p>
          <a:endParaRPr lang="ca-ES"/>
        </a:p>
      </dgm:t>
    </dgm:pt>
  </dgm:ptLst>
  <dgm:cxnLst>
    <dgm:cxn modelId="{77493C32-0455-4CF8-9FA4-0E22C665BAAE}" type="presOf" srcId="{9F61F016-8740-495E-9C82-03F9F642F8D2}" destId="{9ADC3499-5568-4226-A371-50396402F1D8}" srcOrd="0" destOrd="0" presId="urn:microsoft.com/office/officeart/2008/layout/AlternatingHexagons"/>
    <dgm:cxn modelId="{5FC3D00B-C63E-4C63-B1C8-7CD0443DF2CE}" type="presOf" srcId="{455B55CC-B9DB-4FD3-9DE4-FAB21554E0D7}" destId="{D608EEB9-9C44-4860-ABD6-59733FE5893F}" srcOrd="0" destOrd="0" presId="urn:microsoft.com/office/officeart/2008/layout/AlternatingHexagons"/>
    <dgm:cxn modelId="{F7029B01-017E-4B45-8F4E-821E727EE627}" type="presOf" srcId="{26FE53A9-3317-4FAA-8425-38B653B1F574}" destId="{21398C4B-5090-4185-80DE-58C942D9D2B8}" srcOrd="0" destOrd="0" presId="urn:microsoft.com/office/officeart/2008/layout/AlternatingHexagons"/>
    <dgm:cxn modelId="{9217AC89-0C57-4DB7-A9E0-6CABE4C77AF7}" type="presOf" srcId="{35EFF70C-8691-45F2-B1A5-E40C98FB74D1}" destId="{93F71A98-03D3-4616-B9CF-357141D092D7}" srcOrd="0" destOrd="0" presId="urn:microsoft.com/office/officeart/2008/layout/AlternatingHexagons"/>
    <dgm:cxn modelId="{DB6EECF5-1B56-4CCD-97BA-0BAEB053D44E}" srcId="{4C740AAB-A0BB-424D-9A36-54CB11775E85}" destId="{5A8935CA-8405-446C-911D-7E37EF0CE269}" srcOrd="1" destOrd="0" parTransId="{14C42B44-216B-4CD4-8249-3CC5CE5EA62E}" sibTransId="{26FE53A9-3317-4FAA-8425-38B653B1F574}"/>
    <dgm:cxn modelId="{9676820A-FC0A-415F-BF94-B0D49EC96164}" type="presOf" srcId="{7830E17E-455C-4FA7-91EB-D240D84CD8E8}" destId="{72488708-0AF9-4DF2-9E07-4DF241BA9467}" srcOrd="0" destOrd="0" presId="urn:microsoft.com/office/officeart/2008/layout/AlternatingHexagons"/>
    <dgm:cxn modelId="{0FDE2A3B-41C6-469B-B252-16E8BC589A02}" srcId="{4C740AAB-A0BB-424D-9A36-54CB11775E85}" destId="{E7156B91-4F84-4B07-8F6B-8FD1B716A706}" srcOrd="0" destOrd="0" parTransId="{E8DDB58B-C72B-4FB1-8EAE-13B8DDEB54A2}" sibTransId="{0E181E0B-4395-4D51-854D-D2E2F6595FC1}"/>
    <dgm:cxn modelId="{6AC73783-7411-487E-ACE8-C5C773590D79}" type="presOf" srcId="{E7156B91-4F84-4B07-8F6B-8FD1B716A706}" destId="{1C085692-497A-4C5A-A3F2-6F870D34F3BF}" srcOrd="0" destOrd="0" presId="urn:microsoft.com/office/officeart/2008/layout/AlternatingHexagons"/>
    <dgm:cxn modelId="{C47589E7-E784-4CC9-9BF7-AB1BD419CCEC}" type="presOf" srcId="{0E181E0B-4395-4D51-854D-D2E2F6595FC1}" destId="{E10CDFD4-06B1-4E29-8CEC-12D88F73E9EE}" srcOrd="0" destOrd="0" presId="urn:microsoft.com/office/officeart/2008/layout/AlternatingHexagons"/>
    <dgm:cxn modelId="{89BA365C-6F81-41AC-89F5-085842524DFE}" srcId="{4C740AAB-A0BB-424D-9A36-54CB11775E85}" destId="{9F61F016-8740-495E-9C82-03F9F642F8D2}" srcOrd="2" destOrd="0" parTransId="{F10992A4-EAC3-40A0-8E4B-B680748A4878}" sibTransId="{455B55CC-B9DB-4FD3-9DE4-FAB21554E0D7}"/>
    <dgm:cxn modelId="{78F1D3E2-A006-4E30-8F24-D2BF60578474}" type="presOf" srcId="{4C740AAB-A0BB-424D-9A36-54CB11775E85}" destId="{12552928-B218-4992-AC32-A59CEA19C1B5}" srcOrd="0" destOrd="0" presId="urn:microsoft.com/office/officeart/2008/layout/AlternatingHexagons"/>
    <dgm:cxn modelId="{2AC47C8A-C292-47A2-9BE2-118DE28C8F3E}" type="presOf" srcId="{5A8935CA-8405-446C-911D-7E37EF0CE269}" destId="{A4C58DF3-6CC0-4523-99CE-CA84E12AF0BD}" srcOrd="0" destOrd="0" presId="urn:microsoft.com/office/officeart/2008/layout/AlternatingHexagons"/>
    <dgm:cxn modelId="{2476C01A-7710-4D20-A3EB-F1A43AD64C0B}" srcId="{4C740AAB-A0BB-424D-9A36-54CB11775E85}" destId="{7830E17E-455C-4FA7-91EB-D240D84CD8E8}" srcOrd="3" destOrd="0" parTransId="{C40D3351-66B5-404F-B08F-B529BC3B29D3}" sibTransId="{35EFF70C-8691-45F2-B1A5-E40C98FB74D1}"/>
    <dgm:cxn modelId="{E7033FC1-FAFA-49CA-B29F-ED57EF55B0C0}" type="presParOf" srcId="{12552928-B218-4992-AC32-A59CEA19C1B5}" destId="{EC808590-D889-4FFE-AFDA-555E77314D71}" srcOrd="0" destOrd="0" presId="urn:microsoft.com/office/officeart/2008/layout/AlternatingHexagons"/>
    <dgm:cxn modelId="{987C013F-1112-4C00-82A5-85F0586D6534}" type="presParOf" srcId="{EC808590-D889-4FFE-AFDA-555E77314D71}" destId="{1C085692-497A-4C5A-A3F2-6F870D34F3BF}" srcOrd="0" destOrd="0" presId="urn:microsoft.com/office/officeart/2008/layout/AlternatingHexagons"/>
    <dgm:cxn modelId="{2BD867A4-B04F-4864-9956-7B9D5A7B4AB0}" type="presParOf" srcId="{EC808590-D889-4FFE-AFDA-555E77314D71}" destId="{C79724A7-7C15-4E37-ABE2-0FA8350988B1}" srcOrd="1" destOrd="0" presId="urn:microsoft.com/office/officeart/2008/layout/AlternatingHexagons"/>
    <dgm:cxn modelId="{905F8564-E907-4C56-8D20-3555D704D0EE}" type="presParOf" srcId="{EC808590-D889-4FFE-AFDA-555E77314D71}" destId="{DBFF37DF-AE47-4D1A-8F64-E90676DFD23A}" srcOrd="2" destOrd="0" presId="urn:microsoft.com/office/officeart/2008/layout/AlternatingHexagons"/>
    <dgm:cxn modelId="{EED86712-818F-45AA-BF06-C03852646ABC}" type="presParOf" srcId="{EC808590-D889-4FFE-AFDA-555E77314D71}" destId="{AEFAFD74-108E-48E7-907E-35D3811C70D4}" srcOrd="3" destOrd="0" presId="urn:microsoft.com/office/officeart/2008/layout/AlternatingHexagons"/>
    <dgm:cxn modelId="{94D08867-927E-4B3E-A55F-BF637AA8EBA7}" type="presParOf" srcId="{EC808590-D889-4FFE-AFDA-555E77314D71}" destId="{E10CDFD4-06B1-4E29-8CEC-12D88F73E9EE}" srcOrd="4" destOrd="0" presId="urn:microsoft.com/office/officeart/2008/layout/AlternatingHexagons"/>
    <dgm:cxn modelId="{FB47A806-EB26-4689-9437-88F3B6A1AEB0}" type="presParOf" srcId="{12552928-B218-4992-AC32-A59CEA19C1B5}" destId="{79DA5A2D-C48E-411A-BF77-84F28169523F}" srcOrd="1" destOrd="0" presId="urn:microsoft.com/office/officeart/2008/layout/AlternatingHexagons"/>
    <dgm:cxn modelId="{B149D810-E8DF-4704-8ED7-45991834730F}" type="presParOf" srcId="{12552928-B218-4992-AC32-A59CEA19C1B5}" destId="{4FDCD6D6-ED3E-4185-A575-140EF7D90754}" srcOrd="2" destOrd="0" presId="urn:microsoft.com/office/officeart/2008/layout/AlternatingHexagons"/>
    <dgm:cxn modelId="{7467C8E8-76AD-4A63-B74D-C67A0668E502}" type="presParOf" srcId="{4FDCD6D6-ED3E-4185-A575-140EF7D90754}" destId="{A4C58DF3-6CC0-4523-99CE-CA84E12AF0BD}" srcOrd="0" destOrd="0" presId="urn:microsoft.com/office/officeart/2008/layout/AlternatingHexagons"/>
    <dgm:cxn modelId="{528A17BD-3E24-460A-8962-5CA14EE8AE04}" type="presParOf" srcId="{4FDCD6D6-ED3E-4185-A575-140EF7D90754}" destId="{37DDF379-EF06-4994-A675-4A5A035D38F2}" srcOrd="1" destOrd="0" presId="urn:microsoft.com/office/officeart/2008/layout/AlternatingHexagons"/>
    <dgm:cxn modelId="{7A22C214-E775-453F-A0BB-673A8185A8A1}" type="presParOf" srcId="{4FDCD6D6-ED3E-4185-A575-140EF7D90754}" destId="{877B82C8-3CA5-44DA-B020-8C5854FA8258}" srcOrd="2" destOrd="0" presId="urn:microsoft.com/office/officeart/2008/layout/AlternatingHexagons"/>
    <dgm:cxn modelId="{32FDE08E-C7A5-4CD0-82ED-AE584BC29B72}" type="presParOf" srcId="{4FDCD6D6-ED3E-4185-A575-140EF7D90754}" destId="{32DB8059-67DE-4A2E-AF55-933AAA5CB35A}" srcOrd="3" destOrd="0" presId="urn:microsoft.com/office/officeart/2008/layout/AlternatingHexagons"/>
    <dgm:cxn modelId="{774676F1-8802-4010-9F67-5FB93D10E737}" type="presParOf" srcId="{4FDCD6D6-ED3E-4185-A575-140EF7D90754}" destId="{21398C4B-5090-4185-80DE-58C942D9D2B8}" srcOrd="4" destOrd="0" presId="urn:microsoft.com/office/officeart/2008/layout/AlternatingHexagons"/>
    <dgm:cxn modelId="{7C8B833D-8835-402F-8B55-820AECE4E8E6}" type="presParOf" srcId="{12552928-B218-4992-AC32-A59CEA19C1B5}" destId="{4D1F068C-3B4E-436E-B426-870AFC90ABE3}" srcOrd="3" destOrd="0" presId="urn:microsoft.com/office/officeart/2008/layout/AlternatingHexagons"/>
    <dgm:cxn modelId="{419DD9BA-8EFE-401F-BB9C-72397A572547}" type="presParOf" srcId="{12552928-B218-4992-AC32-A59CEA19C1B5}" destId="{82BB4DC7-7A28-476B-87CE-4253065DF5EA}" srcOrd="4" destOrd="0" presId="urn:microsoft.com/office/officeart/2008/layout/AlternatingHexagons"/>
    <dgm:cxn modelId="{93C5D47A-A744-409E-B18E-03D7A8D699DE}" type="presParOf" srcId="{82BB4DC7-7A28-476B-87CE-4253065DF5EA}" destId="{9ADC3499-5568-4226-A371-50396402F1D8}" srcOrd="0" destOrd="0" presId="urn:microsoft.com/office/officeart/2008/layout/AlternatingHexagons"/>
    <dgm:cxn modelId="{B6E24AD8-539D-4D6E-948B-7FD231A402FC}" type="presParOf" srcId="{82BB4DC7-7A28-476B-87CE-4253065DF5EA}" destId="{C37D368D-6DC0-4A9E-9623-F1D1B9D0772F}" srcOrd="1" destOrd="0" presId="urn:microsoft.com/office/officeart/2008/layout/AlternatingHexagons"/>
    <dgm:cxn modelId="{E5980B98-AC36-42C9-B7E5-0427FCF1794C}" type="presParOf" srcId="{82BB4DC7-7A28-476B-87CE-4253065DF5EA}" destId="{B9C5B6FA-0085-49CC-B75E-5605014C652F}" srcOrd="2" destOrd="0" presId="urn:microsoft.com/office/officeart/2008/layout/AlternatingHexagons"/>
    <dgm:cxn modelId="{76CBCEAD-C5C5-45EE-8C0D-C3E73F3BB50B}" type="presParOf" srcId="{82BB4DC7-7A28-476B-87CE-4253065DF5EA}" destId="{3B853685-8424-4EAC-B4D0-F631EFB5BC59}" srcOrd="3" destOrd="0" presId="urn:microsoft.com/office/officeart/2008/layout/AlternatingHexagons"/>
    <dgm:cxn modelId="{63327050-9668-4ADA-B08D-A0B9A9C51D96}" type="presParOf" srcId="{82BB4DC7-7A28-476B-87CE-4253065DF5EA}" destId="{D608EEB9-9C44-4860-ABD6-59733FE5893F}" srcOrd="4" destOrd="0" presId="urn:microsoft.com/office/officeart/2008/layout/AlternatingHexagons"/>
    <dgm:cxn modelId="{C430A633-6F10-4860-BBFF-C43E3407CEFA}" type="presParOf" srcId="{12552928-B218-4992-AC32-A59CEA19C1B5}" destId="{5ED60ADF-F762-4BBE-9A15-916A13822483}" srcOrd="5" destOrd="0" presId="urn:microsoft.com/office/officeart/2008/layout/AlternatingHexagons"/>
    <dgm:cxn modelId="{7FE0AD21-572B-479D-9372-CB84F5122A4B}" type="presParOf" srcId="{12552928-B218-4992-AC32-A59CEA19C1B5}" destId="{37A55974-C737-49B7-8EBD-78A7BB1F19AF}" srcOrd="6" destOrd="0" presId="urn:microsoft.com/office/officeart/2008/layout/AlternatingHexagons"/>
    <dgm:cxn modelId="{B5B3A680-4A86-4A1E-B7E2-78A21F3E4A25}" type="presParOf" srcId="{37A55974-C737-49B7-8EBD-78A7BB1F19AF}" destId="{72488708-0AF9-4DF2-9E07-4DF241BA9467}" srcOrd="0" destOrd="0" presId="urn:microsoft.com/office/officeart/2008/layout/AlternatingHexagons"/>
    <dgm:cxn modelId="{84E905D9-9399-46AD-87B4-6DD5911DEE1B}" type="presParOf" srcId="{37A55974-C737-49B7-8EBD-78A7BB1F19AF}" destId="{BFBF35E7-4937-4642-A31C-0A2AC3A74E54}" srcOrd="1" destOrd="0" presId="urn:microsoft.com/office/officeart/2008/layout/AlternatingHexagons"/>
    <dgm:cxn modelId="{AB9E5897-516C-4D19-A855-0BC5FE08C610}" type="presParOf" srcId="{37A55974-C737-49B7-8EBD-78A7BB1F19AF}" destId="{1185377E-AFC3-4343-9D80-BB9A116FEFAF}" srcOrd="2" destOrd="0" presId="urn:microsoft.com/office/officeart/2008/layout/AlternatingHexagons"/>
    <dgm:cxn modelId="{2CA3F000-FAAA-4317-ABD0-8E278A4BDBB0}" type="presParOf" srcId="{37A55974-C737-49B7-8EBD-78A7BB1F19AF}" destId="{AC1FD1E8-FEAE-4D27-B7D7-9370711B006D}" srcOrd="3" destOrd="0" presId="urn:microsoft.com/office/officeart/2008/layout/AlternatingHexagons"/>
    <dgm:cxn modelId="{C627F996-0200-426B-BE65-B11D9BC4D5D8}" type="presParOf" srcId="{37A55974-C737-49B7-8EBD-78A7BB1F19AF}" destId="{93F71A98-03D3-4616-B9CF-357141D092D7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740AAB-A0BB-424D-9A36-54CB11775E8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7156B91-4F84-4B07-8F6B-8FD1B716A70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Grupal</a:t>
          </a:r>
          <a:endParaRPr lang="ca-ES" dirty="0"/>
        </a:p>
      </dgm:t>
    </dgm:pt>
    <dgm:pt modelId="{E8DDB58B-C72B-4FB1-8EAE-13B8DDEB54A2}" type="parTrans" cxnId="{0FDE2A3B-41C6-469B-B252-16E8BC589A02}">
      <dgm:prSet/>
      <dgm:spPr/>
      <dgm:t>
        <a:bodyPr/>
        <a:lstStyle/>
        <a:p>
          <a:endParaRPr lang="ca-ES"/>
        </a:p>
      </dgm:t>
    </dgm:pt>
    <dgm:pt modelId="{0E181E0B-4395-4D51-854D-D2E2F6595FC1}" type="sibTrans" cxnId="{0FDE2A3B-41C6-469B-B252-16E8BC589A02}">
      <dgm:prSet/>
      <dgm:spPr>
        <a:solidFill>
          <a:srgbClr val="92D050"/>
        </a:solidFill>
      </dgm:spPr>
      <dgm:t>
        <a:bodyPr/>
        <a:lstStyle/>
        <a:p>
          <a:r>
            <a:rPr lang="es-ES" dirty="0" smtClean="0"/>
            <a:t>Individual</a:t>
          </a:r>
          <a:endParaRPr lang="ca-ES" dirty="0"/>
        </a:p>
      </dgm:t>
    </dgm:pt>
    <dgm:pt modelId="{5A8935CA-8405-446C-911D-7E37EF0CE269}">
      <dgm:prSet phldrT="[Texto]" custT="1"/>
      <dgm:spPr>
        <a:solidFill>
          <a:srgbClr val="92D050"/>
        </a:solidFill>
        <a:ln>
          <a:solidFill>
            <a:srgbClr val="B2B2B2"/>
          </a:solidFill>
        </a:ln>
      </dgm:spPr>
      <dgm:t>
        <a:bodyPr/>
        <a:lstStyle/>
        <a:p>
          <a:r>
            <a:rPr lang="es-ES" sz="1050" b="1" dirty="0" smtClean="0">
              <a:solidFill>
                <a:schemeClr val="tx1"/>
              </a:solidFill>
            </a:rPr>
            <a:t>Agentes</a:t>
          </a:r>
          <a:endParaRPr lang="ca-ES" sz="1050" b="1" dirty="0">
            <a:solidFill>
              <a:schemeClr val="tx1"/>
            </a:solidFill>
          </a:endParaRPr>
        </a:p>
      </dgm:t>
    </dgm:pt>
    <dgm:pt modelId="{14C42B44-216B-4CD4-8249-3CC5CE5EA62E}" type="parTrans" cxnId="{DB6EECF5-1B56-4CCD-97BA-0BAEB053D44E}">
      <dgm:prSet/>
      <dgm:spPr/>
      <dgm:t>
        <a:bodyPr/>
        <a:lstStyle/>
        <a:p>
          <a:endParaRPr lang="ca-ES"/>
        </a:p>
      </dgm:t>
    </dgm:pt>
    <dgm:pt modelId="{26FE53A9-3317-4FAA-8425-38B653B1F574}" type="sibTrans" cxnId="{DB6EECF5-1B56-4CCD-97BA-0BAEB053D44E}">
      <dgm:prSet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dirty="0" smtClean="0"/>
            <a:t>Socialización </a:t>
          </a:r>
          <a:endParaRPr lang="ca-ES" dirty="0"/>
        </a:p>
      </dgm:t>
    </dgm:pt>
    <dgm:pt modelId="{9F61F016-8740-495E-9C82-03F9F642F8D2}">
      <dgm:prSet phldrT="[Texto]"/>
      <dgm:spPr>
        <a:ln w="38100">
          <a:solidFill>
            <a:srgbClr val="00B0F0"/>
          </a:solidFill>
        </a:ln>
      </dgm:spPr>
      <dgm:t>
        <a:bodyPr/>
        <a:lstStyle/>
        <a:p>
          <a:r>
            <a:rPr lang="es-ES" dirty="0" smtClean="0"/>
            <a:t>Escuela </a:t>
          </a:r>
          <a:endParaRPr lang="ca-ES" dirty="0"/>
        </a:p>
      </dgm:t>
    </dgm:pt>
    <dgm:pt modelId="{F10992A4-EAC3-40A0-8E4B-B680748A4878}" type="parTrans" cxnId="{89BA365C-6F81-41AC-89F5-085842524DFE}">
      <dgm:prSet/>
      <dgm:spPr/>
      <dgm:t>
        <a:bodyPr/>
        <a:lstStyle/>
        <a:p>
          <a:endParaRPr lang="ca-ES"/>
        </a:p>
      </dgm:t>
    </dgm:pt>
    <dgm:pt modelId="{455B55CC-B9DB-4FD3-9DE4-FAB21554E0D7}" type="sibTrans" cxnId="{89BA365C-6F81-41AC-89F5-085842524DFE}">
      <dgm:prSet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Familia </a:t>
          </a:r>
          <a:endParaRPr lang="ca-ES" dirty="0"/>
        </a:p>
      </dgm:t>
    </dgm:pt>
    <dgm:pt modelId="{7830E17E-455C-4FA7-91EB-D240D84CD8E8}">
      <dgm:prSet phldrT="[Texto]"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ES" dirty="0" smtClean="0"/>
            <a:t>Madurez</a:t>
          </a:r>
          <a:endParaRPr lang="ca-ES" dirty="0"/>
        </a:p>
      </dgm:t>
    </dgm:pt>
    <dgm:pt modelId="{C40D3351-66B5-404F-B08F-B529BC3B29D3}" type="parTrans" cxnId="{2476C01A-7710-4D20-A3EB-F1A43AD64C0B}">
      <dgm:prSet/>
      <dgm:spPr/>
      <dgm:t>
        <a:bodyPr/>
        <a:lstStyle/>
        <a:p>
          <a:endParaRPr lang="ca-ES"/>
        </a:p>
      </dgm:t>
    </dgm:pt>
    <dgm:pt modelId="{35EFF70C-8691-45F2-B1A5-E40C98FB74D1}" type="sibTrans" cxnId="{2476C01A-7710-4D20-A3EB-F1A43AD64C0B}">
      <dgm:prSet/>
      <dgm:spPr/>
      <dgm:t>
        <a:bodyPr/>
        <a:lstStyle/>
        <a:p>
          <a:r>
            <a:rPr lang="es-ES" dirty="0" smtClean="0"/>
            <a:t>Comunidad</a:t>
          </a:r>
          <a:endParaRPr lang="ca-ES" dirty="0"/>
        </a:p>
      </dgm:t>
    </dgm:pt>
    <dgm:pt modelId="{12552928-B218-4992-AC32-A59CEA19C1B5}" type="pres">
      <dgm:prSet presAssocID="{4C740AAB-A0BB-424D-9A36-54CB11775E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EC808590-D889-4FFE-AFDA-555E77314D71}" type="pres">
      <dgm:prSet presAssocID="{E7156B91-4F84-4B07-8F6B-8FD1B716A706}" presName="composite" presStyleCnt="0"/>
      <dgm:spPr/>
    </dgm:pt>
    <dgm:pt modelId="{1C085692-497A-4C5A-A3F2-6F870D34F3BF}" type="pres">
      <dgm:prSet presAssocID="{E7156B91-4F84-4B07-8F6B-8FD1B716A70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79724A7-7C15-4E37-ABE2-0FA8350988B1}" type="pres">
      <dgm:prSet presAssocID="{E7156B91-4F84-4B07-8F6B-8FD1B716A706}" presName="Childtext1" presStyleLbl="revTx" presStyleIdx="0" presStyleCnt="4" custLinFactX="-100000" custLinFactY="41845" custLinFactNeighborX="-1192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FF37DF-AE47-4D1A-8F64-E90676DFD23A}" type="pres">
      <dgm:prSet presAssocID="{E7156B91-4F84-4B07-8F6B-8FD1B716A706}" presName="BalanceSpacing" presStyleCnt="0"/>
      <dgm:spPr/>
    </dgm:pt>
    <dgm:pt modelId="{AEFAFD74-108E-48E7-907E-35D3811C70D4}" type="pres">
      <dgm:prSet presAssocID="{E7156B91-4F84-4B07-8F6B-8FD1B716A706}" presName="BalanceSpacing1" presStyleCnt="0"/>
      <dgm:spPr/>
    </dgm:pt>
    <dgm:pt modelId="{E10CDFD4-06B1-4E29-8CEC-12D88F73E9EE}" type="pres">
      <dgm:prSet presAssocID="{0E181E0B-4395-4D51-854D-D2E2F6595FC1}" presName="Accent1Text" presStyleLbl="node1" presStyleIdx="1" presStyleCnt="8"/>
      <dgm:spPr/>
      <dgm:t>
        <a:bodyPr/>
        <a:lstStyle/>
        <a:p>
          <a:endParaRPr lang="ca-ES"/>
        </a:p>
      </dgm:t>
    </dgm:pt>
    <dgm:pt modelId="{79DA5A2D-C48E-411A-BF77-84F28169523F}" type="pres">
      <dgm:prSet presAssocID="{0E181E0B-4395-4D51-854D-D2E2F6595FC1}" presName="spaceBetweenRectangles" presStyleCnt="0"/>
      <dgm:spPr/>
    </dgm:pt>
    <dgm:pt modelId="{4FDCD6D6-ED3E-4185-A575-140EF7D90754}" type="pres">
      <dgm:prSet presAssocID="{5A8935CA-8405-446C-911D-7E37EF0CE269}" presName="composite" presStyleCnt="0"/>
      <dgm:spPr/>
    </dgm:pt>
    <dgm:pt modelId="{A4C58DF3-6CC0-4523-99CE-CA84E12AF0BD}" type="pres">
      <dgm:prSet presAssocID="{5A8935CA-8405-446C-911D-7E37EF0CE269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DDF379-EF06-4994-A675-4A5A035D38F2}" type="pres">
      <dgm:prSet presAssocID="{5A8935CA-8405-446C-911D-7E37EF0CE26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77B82C8-3CA5-44DA-B020-8C5854FA8258}" type="pres">
      <dgm:prSet presAssocID="{5A8935CA-8405-446C-911D-7E37EF0CE269}" presName="BalanceSpacing" presStyleCnt="0"/>
      <dgm:spPr/>
    </dgm:pt>
    <dgm:pt modelId="{32DB8059-67DE-4A2E-AF55-933AAA5CB35A}" type="pres">
      <dgm:prSet presAssocID="{5A8935CA-8405-446C-911D-7E37EF0CE269}" presName="BalanceSpacing1" presStyleCnt="0"/>
      <dgm:spPr/>
    </dgm:pt>
    <dgm:pt modelId="{21398C4B-5090-4185-80DE-58C942D9D2B8}" type="pres">
      <dgm:prSet presAssocID="{26FE53A9-3317-4FAA-8425-38B653B1F574}" presName="Accent1Text" presStyleLbl="node1" presStyleIdx="3" presStyleCnt="8" custLinFactNeighborX="56180" custLinFactNeighborY="-84994"/>
      <dgm:spPr/>
      <dgm:t>
        <a:bodyPr/>
        <a:lstStyle/>
        <a:p>
          <a:endParaRPr lang="ca-ES"/>
        </a:p>
      </dgm:t>
    </dgm:pt>
    <dgm:pt modelId="{4D1F068C-3B4E-436E-B426-870AFC90ABE3}" type="pres">
      <dgm:prSet presAssocID="{26FE53A9-3317-4FAA-8425-38B653B1F574}" presName="spaceBetweenRectangles" presStyleCnt="0"/>
      <dgm:spPr/>
    </dgm:pt>
    <dgm:pt modelId="{82BB4DC7-7A28-476B-87CE-4253065DF5EA}" type="pres">
      <dgm:prSet presAssocID="{9F61F016-8740-495E-9C82-03F9F642F8D2}" presName="composite" presStyleCnt="0"/>
      <dgm:spPr/>
    </dgm:pt>
    <dgm:pt modelId="{9ADC3499-5568-4226-A371-50396402F1D8}" type="pres">
      <dgm:prSet presAssocID="{9F61F016-8740-495E-9C82-03F9F642F8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37D368D-6DC0-4A9E-9623-F1D1B9D0772F}" type="pres">
      <dgm:prSet presAssocID="{9F61F016-8740-495E-9C82-03F9F642F8D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9C5B6FA-0085-49CC-B75E-5605014C652F}" type="pres">
      <dgm:prSet presAssocID="{9F61F016-8740-495E-9C82-03F9F642F8D2}" presName="BalanceSpacing" presStyleCnt="0"/>
      <dgm:spPr/>
    </dgm:pt>
    <dgm:pt modelId="{3B853685-8424-4EAC-B4D0-F631EFB5BC59}" type="pres">
      <dgm:prSet presAssocID="{9F61F016-8740-495E-9C82-03F9F642F8D2}" presName="BalanceSpacing1" presStyleCnt="0"/>
      <dgm:spPr/>
    </dgm:pt>
    <dgm:pt modelId="{D608EEB9-9C44-4860-ABD6-59733FE5893F}" type="pres">
      <dgm:prSet presAssocID="{455B55CC-B9DB-4FD3-9DE4-FAB21554E0D7}" presName="Accent1Text" presStyleLbl="node1" presStyleIdx="5" presStyleCnt="8" custLinFactNeighborY="0"/>
      <dgm:spPr/>
      <dgm:t>
        <a:bodyPr/>
        <a:lstStyle/>
        <a:p>
          <a:endParaRPr lang="ca-ES"/>
        </a:p>
      </dgm:t>
    </dgm:pt>
    <dgm:pt modelId="{5ED60ADF-F762-4BBE-9A15-916A13822483}" type="pres">
      <dgm:prSet presAssocID="{455B55CC-B9DB-4FD3-9DE4-FAB21554E0D7}" presName="spaceBetweenRectangles" presStyleCnt="0"/>
      <dgm:spPr/>
    </dgm:pt>
    <dgm:pt modelId="{37A55974-C737-49B7-8EBD-78A7BB1F19AF}" type="pres">
      <dgm:prSet presAssocID="{7830E17E-455C-4FA7-91EB-D240D84CD8E8}" presName="composite" presStyleCnt="0"/>
      <dgm:spPr/>
    </dgm:pt>
    <dgm:pt modelId="{72488708-0AF9-4DF2-9E07-4DF241BA9467}" type="pres">
      <dgm:prSet presAssocID="{7830E17E-455C-4FA7-91EB-D240D84CD8E8}" presName="Parent1" presStyleLbl="node1" presStyleIdx="6" presStyleCnt="8" custLinFactX="-64430" custLinFactY="-100000" custLinFactNeighborX="-100000" custLinFactNeighborY="-154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FBF35E7-4937-4642-A31C-0A2AC3A74E54}" type="pres">
      <dgm:prSet presAssocID="{7830E17E-455C-4FA7-91EB-D240D84CD8E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185377E-AFC3-4343-9D80-BB9A116FEFAF}" type="pres">
      <dgm:prSet presAssocID="{7830E17E-455C-4FA7-91EB-D240D84CD8E8}" presName="BalanceSpacing" presStyleCnt="0"/>
      <dgm:spPr/>
    </dgm:pt>
    <dgm:pt modelId="{AC1FD1E8-FEAE-4D27-B7D7-9370711B006D}" type="pres">
      <dgm:prSet presAssocID="{7830E17E-455C-4FA7-91EB-D240D84CD8E8}" presName="BalanceSpacing1" presStyleCnt="0"/>
      <dgm:spPr/>
    </dgm:pt>
    <dgm:pt modelId="{93F71A98-03D3-4616-B9CF-357141D092D7}" type="pres">
      <dgm:prSet presAssocID="{35EFF70C-8691-45F2-B1A5-E40C98FB74D1}" presName="Accent1Text" presStyleLbl="node1" presStyleIdx="7" presStyleCnt="8" custLinFactNeighborX="-99057" custLinFactNeighborY="1192"/>
      <dgm:spPr/>
      <dgm:t>
        <a:bodyPr/>
        <a:lstStyle/>
        <a:p>
          <a:endParaRPr lang="ca-ES"/>
        </a:p>
      </dgm:t>
    </dgm:pt>
  </dgm:ptLst>
  <dgm:cxnLst>
    <dgm:cxn modelId="{DB6EECF5-1B56-4CCD-97BA-0BAEB053D44E}" srcId="{4C740AAB-A0BB-424D-9A36-54CB11775E85}" destId="{5A8935CA-8405-446C-911D-7E37EF0CE269}" srcOrd="1" destOrd="0" parTransId="{14C42B44-216B-4CD4-8249-3CC5CE5EA62E}" sibTransId="{26FE53A9-3317-4FAA-8425-38B653B1F574}"/>
    <dgm:cxn modelId="{6C9ED416-1C58-4217-A8C4-76C2DC4D4B77}" type="presOf" srcId="{E7156B91-4F84-4B07-8F6B-8FD1B716A706}" destId="{1C085692-497A-4C5A-A3F2-6F870D34F3BF}" srcOrd="0" destOrd="0" presId="urn:microsoft.com/office/officeart/2008/layout/AlternatingHexagons"/>
    <dgm:cxn modelId="{0FDE2A3B-41C6-469B-B252-16E8BC589A02}" srcId="{4C740AAB-A0BB-424D-9A36-54CB11775E85}" destId="{E7156B91-4F84-4B07-8F6B-8FD1B716A706}" srcOrd="0" destOrd="0" parTransId="{E8DDB58B-C72B-4FB1-8EAE-13B8DDEB54A2}" sibTransId="{0E181E0B-4395-4D51-854D-D2E2F6595FC1}"/>
    <dgm:cxn modelId="{7798BF32-1CE3-4D98-B42A-F67384B7BE18}" type="presOf" srcId="{26FE53A9-3317-4FAA-8425-38B653B1F574}" destId="{21398C4B-5090-4185-80DE-58C942D9D2B8}" srcOrd="0" destOrd="0" presId="urn:microsoft.com/office/officeart/2008/layout/AlternatingHexagons"/>
    <dgm:cxn modelId="{D83868B5-E726-4B53-B255-C1CB63F1E5A0}" type="presOf" srcId="{0E181E0B-4395-4D51-854D-D2E2F6595FC1}" destId="{E10CDFD4-06B1-4E29-8CEC-12D88F73E9EE}" srcOrd="0" destOrd="0" presId="urn:microsoft.com/office/officeart/2008/layout/AlternatingHexagons"/>
    <dgm:cxn modelId="{89BA365C-6F81-41AC-89F5-085842524DFE}" srcId="{4C740AAB-A0BB-424D-9A36-54CB11775E85}" destId="{9F61F016-8740-495E-9C82-03F9F642F8D2}" srcOrd="2" destOrd="0" parTransId="{F10992A4-EAC3-40A0-8E4B-B680748A4878}" sibTransId="{455B55CC-B9DB-4FD3-9DE4-FAB21554E0D7}"/>
    <dgm:cxn modelId="{2E98231D-41C5-4938-9133-C70F445FB792}" type="presOf" srcId="{9F61F016-8740-495E-9C82-03F9F642F8D2}" destId="{9ADC3499-5568-4226-A371-50396402F1D8}" srcOrd="0" destOrd="0" presId="urn:microsoft.com/office/officeart/2008/layout/AlternatingHexagons"/>
    <dgm:cxn modelId="{A8CA2651-6D2D-432B-96A1-FE881615537F}" type="presOf" srcId="{35EFF70C-8691-45F2-B1A5-E40C98FB74D1}" destId="{93F71A98-03D3-4616-B9CF-357141D092D7}" srcOrd="0" destOrd="0" presId="urn:microsoft.com/office/officeart/2008/layout/AlternatingHexagons"/>
    <dgm:cxn modelId="{AABAE2ED-BF8D-40C3-A39E-EF9D647C6E57}" type="presOf" srcId="{7830E17E-455C-4FA7-91EB-D240D84CD8E8}" destId="{72488708-0AF9-4DF2-9E07-4DF241BA9467}" srcOrd="0" destOrd="0" presId="urn:microsoft.com/office/officeart/2008/layout/AlternatingHexagons"/>
    <dgm:cxn modelId="{C01A3B23-0DB2-40DC-B6E7-92A8976E57F3}" type="presOf" srcId="{4C740AAB-A0BB-424D-9A36-54CB11775E85}" destId="{12552928-B218-4992-AC32-A59CEA19C1B5}" srcOrd="0" destOrd="0" presId="urn:microsoft.com/office/officeart/2008/layout/AlternatingHexagons"/>
    <dgm:cxn modelId="{1BFCDB73-8E00-450C-AE92-AE2FEF22253D}" type="presOf" srcId="{5A8935CA-8405-446C-911D-7E37EF0CE269}" destId="{A4C58DF3-6CC0-4523-99CE-CA84E12AF0BD}" srcOrd="0" destOrd="0" presId="urn:microsoft.com/office/officeart/2008/layout/AlternatingHexagons"/>
    <dgm:cxn modelId="{5BB6730D-2DE4-46B1-8514-D133532D532A}" type="presOf" srcId="{455B55CC-B9DB-4FD3-9DE4-FAB21554E0D7}" destId="{D608EEB9-9C44-4860-ABD6-59733FE5893F}" srcOrd="0" destOrd="0" presId="urn:microsoft.com/office/officeart/2008/layout/AlternatingHexagons"/>
    <dgm:cxn modelId="{2476C01A-7710-4D20-A3EB-F1A43AD64C0B}" srcId="{4C740AAB-A0BB-424D-9A36-54CB11775E85}" destId="{7830E17E-455C-4FA7-91EB-D240D84CD8E8}" srcOrd="3" destOrd="0" parTransId="{C40D3351-66B5-404F-B08F-B529BC3B29D3}" sibTransId="{35EFF70C-8691-45F2-B1A5-E40C98FB74D1}"/>
    <dgm:cxn modelId="{756A5B59-36F2-458F-A436-560FA08C54BE}" type="presParOf" srcId="{12552928-B218-4992-AC32-A59CEA19C1B5}" destId="{EC808590-D889-4FFE-AFDA-555E77314D71}" srcOrd="0" destOrd="0" presId="urn:microsoft.com/office/officeart/2008/layout/AlternatingHexagons"/>
    <dgm:cxn modelId="{478202F5-6713-4667-9815-AF47936343C6}" type="presParOf" srcId="{EC808590-D889-4FFE-AFDA-555E77314D71}" destId="{1C085692-497A-4C5A-A3F2-6F870D34F3BF}" srcOrd="0" destOrd="0" presId="urn:microsoft.com/office/officeart/2008/layout/AlternatingHexagons"/>
    <dgm:cxn modelId="{1DDB1F0B-5F21-4BD0-8F46-73B5487DE16A}" type="presParOf" srcId="{EC808590-D889-4FFE-AFDA-555E77314D71}" destId="{C79724A7-7C15-4E37-ABE2-0FA8350988B1}" srcOrd="1" destOrd="0" presId="urn:microsoft.com/office/officeart/2008/layout/AlternatingHexagons"/>
    <dgm:cxn modelId="{EE595C67-16C4-4303-841F-AB91C3CB93FA}" type="presParOf" srcId="{EC808590-D889-4FFE-AFDA-555E77314D71}" destId="{DBFF37DF-AE47-4D1A-8F64-E90676DFD23A}" srcOrd="2" destOrd="0" presId="urn:microsoft.com/office/officeart/2008/layout/AlternatingHexagons"/>
    <dgm:cxn modelId="{00BB9E59-B088-46F1-9993-809DA5735270}" type="presParOf" srcId="{EC808590-D889-4FFE-AFDA-555E77314D71}" destId="{AEFAFD74-108E-48E7-907E-35D3811C70D4}" srcOrd="3" destOrd="0" presId="urn:microsoft.com/office/officeart/2008/layout/AlternatingHexagons"/>
    <dgm:cxn modelId="{2354669C-1243-4D5E-824A-95E47DAC796D}" type="presParOf" srcId="{EC808590-D889-4FFE-AFDA-555E77314D71}" destId="{E10CDFD4-06B1-4E29-8CEC-12D88F73E9EE}" srcOrd="4" destOrd="0" presId="urn:microsoft.com/office/officeart/2008/layout/AlternatingHexagons"/>
    <dgm:cxn modelId="{38D56F48-91D1-4720-9558-A385ACEA76EF}" type="presParOf" srcId="{12552928-B218-4992-AC32-A59CEA19C1B5}" destId="{79DA5A2D-C48E-411A-BF77-84F28169523F}" srcOrd="1" destOrd="0" presId="urn:microsoft.com/office/officeart/2008/layout/AlternatingHexagons"/>
    <dgm:cxn modelId="{F3929234-75E4-468E-9E24-02FF974651C0}" type="presParOf" srcId="{12552928-B218-4992-AC32-A59CEA19C1B5}" destId="{4FDCD6D6-ED3E-4185-A575-140EF7D90754}" srcOrd="2" destOrd="0" presId="urn:microsoft.com/office/officeart/2008/layout/AlternatingHexagons"/>
    <dgm:cxn modelId="{839D232E-F2D0-4FC5-9ECE-159E234AA755}" type="presParOf" srcId="{4FDCD6D6-ED3E-4185-A575-140EF7D90754}" destId="{A4C58DF3-6CC0-4523-99CE-CA84E12AF0BD}" srcOrd="0" destOrd="0" presId="urn:microsoft.com/office/officeart/2008/layout/AlternatingHexagons"/>
    <dgm:cxn modelId="{4A9CF2BC-6A1F-4EB0-B471-402161C3E5F9}" type="presParOf" srcId="{4FDCD6D6-ED3E-4185-A575-140EF7D90754}" destId="{37DDF379-EF06-4994-A675-4A5A035D38F2}" srcOrd="1" destOrd="0" presId="urn:microsoft.com/office/officeart/2008/layout/AlternatingHexagons"/>
    <dgm:cxn modelId="{BCA25BE9-2CBF-4331-A356-E322C12E50D0}" type="presParOf" srcId="{4FDCD6D6-ED3E-4185-A575-140EF7D90754}" destId="{877B82C8-3CA5-44DA-B020-8C5854FA8258}" srcOrd="2" destOrd="0" presId="urn:microsoft.com/office/officeart/2008/layout/AlternatingHexagons"/>
    <dgm:cxn modelId="{E68449E7-42F1-4CAE-9F02-14755297A449}" type="presParOf" srcId="{4FDCD6D6-ED3E-4185-A575-140EF7D90754}" destId="{32DB8059-67DE-4A2E-AF55-933AAA5CB35A}" srcOrd="3" destOrd="0" presId="urn:microsoft.com/office/officeart/2008/layout/AlternatingHexagons"/>
    <dgm:cxn modelId="{AF1A9171-B76A-4F39-ADFD-9ED5919A6E39}" type="presParOf" srcId="{4FDCD6D6-ED3E-4185-A575-140EF7D90754}" destId="{21398C4B-5090-4185-80DE-58C942D9D2B8}" srcOrd="4" destOrd="0" presId="urn:microsoft.com/office/officeart/2008/layout/AlternatingHexagons"/>
    <dgm:cxn modelId="{B4D01587-8C4C-4424-9F7A-E126793A4EDD}" type="presParOf" srcId="{12552928-B218-4992-AC32-A59CEA19C1B5}" destId="{4D1F068C-3B4E-436E-B426-870AFC90ABE3}" srcOrd="3" destOrd="0" presId="urn:microsoft.com/office/officeart/2008/layout/AlternatingHexagons"/>
    <dgm:cxn modelId="{FF20EEE3-570C-49FA-AA7E-A4F4F53A04E3}" type="presParOf" srcId="{12552928-B218-4992-AC32-A59CEA19C1B5}" destId="{82BB4DC7-7A28-476B-87CE-4253065DF5EA}" srcOrd="4" destOrd="0" presId="urn:microsoft.com/office/officeart/2008/layout/AlternatingHexagons"/>
    <dgm:cxn modelId="{783E5F20-4776-4472-A283-DD0BB4659FF6}" type="presParOf" srcId="{82BB4DC7-7A28-476B-87CE-4253065DF5EA}" destId="{9ADC3499-5568-4226-A371-50396402F1D8}" srcOrd="0" destOrd="0" presId="urn:microsoft.com/office/officeart/2008/layout/AlternatingHexagons"/>
    <dgm:cxn modelId="{245FF6B7-C4E5-4DBC-89C5-4559464054F4}" type="presParOf" srcId="{82BB4DC7-7A28-476B-87CE-4253065DF5EA}" destId="{C37D368D-6DC0-4A9E-9623-F1D1B9D0772F}" srcOrd="1" destOrd="0" presId="urn:microsoft.com/office/officeart/2008/layout/AlternatingHexagons"/>
    <dgm:cxn modelId="{77236843-9C9C-4CDF-A2D7-FE833B0C81F2}" type="presParOf" srcId="{82BB4DC7-7A28-476B-87CE-4253065DF5EA}" destId="{B9C5B6FA-0085-49CC-B75E-5605014C652F}" srcOrd="2" destOrd="0" presId="urn:microsoft.com/office/officeart/2008/layout/AlternatingHexagons"/>
    <dgm:cxn modelId="{164CB8B9-20C2-4CBA-B2FB-101B96F96B82}" type="presParOf" srcId="{82BB4DC7-7A28-476B-87CE-4253065DF5EA}" destId="{3B853685-8424-4EAC-B4D0-F631EFB5BC59}" srcOrd="3" destOrd="0" presId="urn:microsoft.com/office/officeart/2008/layout/AlternatingHexagons"/>
    <dgm:cxn modelId="{65AB2B8A-BCE1-4BC3-A02E-722C5A2D434B}" type="presParOf" srcId="{82BB4DC7-7A28-476B-87CE-4253065DF5EA}" destId="{D608EEB9-9C44-4860-ABD6-59733FE5893F}" srcOrd="4" destOrd="0" presId="urn:microsoft.com/office/officeart/2008/layout/AlternatingHexagons"/>
    <dgm:cxn modelId="{7D867B6C-14FB-41C9-8EDC-2AC80D70379F}" type="presParOf" srcId="{12552928-B218-4992-AC32-A59CEA19C1B5}" destId="{5ED60ADF-F762-4BBE-9A15-916A13822483}" srcOrd="5" destOrd="0" presId="urn:microsoft.com/office/officeart/2008/layout/AlternatingHexagons"/>
    <dgm:cxn modelId="{A0B3DEC7-A67E-4BCF-9865-4531A30BC001}" type="presParOf" srcId="{12552928-B218-4992-AC32-A59CEA19C1B5}" destId="{37A55974-C737-49B7-8EBD-78A7BB1F19AF}" srcOrd="6" destOrd="0" presId="urn:microsoft.com/office/officeart/2008/layout/AlternatingHexagons"/>
    <dgm:cxn modelId="{3B5CEA57-9F12-41C5-8EC2-36C25D603C35}" type="presParOf" srcId="{37A55974-C737-49B7-8EBD-78A7BB1F19AF}" destId="{72488708-0AF9-4DF2-9E07-4DF241BA9467}" srcOrd="0" destOrd="0" presId="urn:microsoft.com/office/officeart/2008/layout/AlternatingHexagons"/>
    <dgm:cxn modelId="{C1E5C95F-3C8F-4F2C-A873-9D08183443A0}" type="presParOf" srcId="{37A55974-C737-49B7-8EBD-78A7BB1F19AF}" destId="{BFBF35E7-4937-4642-A31C-0A2AC3A74E54}" srcOrd="1" destOrd="0" presId="urn:microsoft.com/office/officeart/2008/layout/AlternatingHexagons"/>
    <dgm:cxn modelId="{3D60AA62-916B-459F-8033-36E50F515974}" type="presParOf" srcId="{37A55974-C737-49B7-8EBD-78A7BB1F19AF}" destId="{1185377E-AFC3-4343-9D80-BB9A116FEFAF}" srcOrd="2" destOrd="0" presId="urn:microsoft.com/office/officeart/2008/layout/AlternatingHexagons"/>
    <dgm:cxn modelId="{EC342EF9-97FE-4F3E-BC29-4C0903132EC3}" type="presParOf" srcId="{37A55974-C737-49B7-8EBD-78A7BB1F19AF}" destId="{AC1FD1E8-FEAE-4D27-B7D7-9370711B006D}" srcOrd="3" destOrd="0" presId="urn:microsoft.com/office/officeart/2008/layout/AlternatingHexagons"/>
    <dgm:cxn modelId="{52F04434-D557-40B5-92A8-669B95CA53AF}" type="presParOf" srcId="{37A55974-C737-49B7-8EBD-78A7BB1F19AF}" destId="{93F71A98-03D3-4616-B9CF-357141D092D7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710388D-776F-4FA7-B97D-C6489209A9EC}" type="datetimeFigureOut">
              <a:rPr lang="ca-ES" smtClean="0"/>
              <a:t>22/10/2015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4D7F766-E0DB-4B4E-9955-D4614338A18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40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F33F383-14CF-4A16-90DC-DFC5A7BFCE5C}" type="datetimeFigureOut">
              <a:rPr lang="ca-ES" smtClean="0"/>
              <a:t>22/10/2015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20E36D4-3DE3-4E42-872B-4F44782C71E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421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E36D4-3DE3-4E42-872B-4F44782C71E3}" type="slidenum">
              <a:rPr lang="ca-ES" smtClean="0"/>
              <a:t>41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613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39F-C0AC-4D57-B730-DEB6BA693FEC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87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57AC-F6B9-4525-83BD-58744ACA427A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95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E21A-01C6-458E-803A-A7BEF797429A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578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1C9E-413F-47FE-8FE1-E308921C9B55}" type="datetime1">
              <a:rPr lang="ca-ES" smtClean="0"/>
              <a:t>22/10/2015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818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2149-F9C5-47A9-A486-2D90B1D30E9A}" type="datetime1">
              <a:rPr lang="ca-ES" smtClean="0"/>
              <a:t>22/10/2015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14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9A7-CB4B-4F02-945E-06DD1CA54463}" type="datetime1">
              <a:rPr lang="ca-ES" smtClean="0"/>
              <a:t>22/10/2015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197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CBAC-9613-4D52-A144-D2571D3BFE1F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706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172F-0460-48F0-9684-2C04FEF1A43C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915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A9BE-7611-4ADC-ACC1-74AD778F1A33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308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372D-48FC-4820-A402-D6C22CC24913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043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665A-3148-4756-A294-3AC341414B77}" type="datetime1">
              <a:rPr lang="ca-ES" smtClean="0"/>
              <a:t>22/10/2015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925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E5C7-FEA2-4C93-8E79-3B2E6F843F55}" type="datetime1">
              <a:rPr lang="ca-ES" smtClean="0"/>
              <a:t>22/10/2015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017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E4C4-0BF6-4583-8B4D-E3D8509965C4}" type="datetime1">
              <a:rPr lang="ca-ES" smtClean="0"/>
              <a:t>22/10/2015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199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47DA-2E60-485C-B3FC-624FBEF8FF92}" type="datetime1">
              <a:rPr lang="ca-ES" smtClean="0"/>
              <a:t>22/10/2015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318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903-4F61-419B-B886-6F94DAA8E001}" type="datetime1">
              <a:rPr lang="ca-ES" smtClean="0"/>
              <a:t>22/10/2015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296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774-3661-45BF-8EA6-B9B0188E28A5}" type="datetime1">
              <a:rPr lang="ca-ES" smtClean="0"/>
              <a:t>22/10/2015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390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9865-56E4-450B-9BDC-0E8428328B98}" type="datetime1">
              <a:rPr lang="ca-ES" smtClean="0"/>
              <a:t>22/10/2015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A1B5FC-3ADE-4663-A510-A8EE494F9DD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53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mariajesus.comellas@uab.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w9T7mJLYIM" TargetMode="External"/><Relationship Id="rId2" Type="http://schemas.openxmlformats.org/officeDocument/2006/relationships/hyperlink" Target="http://youtu.be/EMHMcR_NR2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GToawS2OEE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xarxadebateducatiutorello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ef.org/spanish/crc/index_protecting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Familia y Escuela</a:t>
            </a:r>
            <a:endParaRPr lang="ca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U</a:t>
            </a:r>
            <a:r>
              <a:rPr lang="es-ES" dirty="0" smtClean="0"/>
              <a:t>nidas </a:t>
            </a:r>
            <a:r>
              <a:rPr lang="es-ES" dirty="0"/>
              <a:t>para aprender a convivir </a:t>
            </a:r>
            <a:r>
              <a:rPr lang="es-ES" dirty="0" smtClean="0"/>
              <a:t>hoy</a:t>
            </a:r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48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213100" y="1412876"/>
            <a:ext cx="6146800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Algunos hechos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demasiado frecuentes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para 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la reflexión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2533" name="Picture 5" descr="alko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3759701"/>
            <a:ext cx="18319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educir el estré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2130926"/>
            <a:ext cx="18478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mariajesus.comellas@uab.cat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34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429491"/>
            <a:ext cx="9599075" cy="1475509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Repercusiones </a:t>
            </a:r>
            <a:b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¿Crisis/distorsión del rol adulto? </a:t>
            </a:r>
            <a:r>
              <a:rPr lang="es-ES" altLang="ca-ES" sz="1600" b="1" dirty="0" smtClean="0">
                <a:latin typeface="Tahoma" panose="020B0604030504040204" pitchFamily="34" charset="0"/>
              </a:rPr>
              <a:t>(</a:t>
            </a:r>
            <a:r>
              <a:rPr lang="ca-ES" altLang="ca-ES" sz="1600" b="1" dirty="0" smtClean="0">
                <a:latin typeface="Tahoma" panose="020B0604030504040204" pitchFamily="34" charset="0"/>
              </a:rPr>
              <a:t>1/3)</a:t>
            </a:r>
            <a:r>
              <a:rPr lang="ca-ES" altLang="ca-ES" b="1" dirty="0" smtClean="0"/>
              <a:t> </a:t>
            </a:r>
            <a:endParaRPr lang="ca-ES" altLang="ca-ES" sz="2000" b="1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745" y="1981200"/>
            <a:ext cx="8853055" cy="4687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ca-ES" sz="2000" dirty="0" smtClean="0"/>
              <a:t>¿Cuál es el lugar de la infancia y de la adolescencia en las decisiones?.</a:t>
            </a:r>
          </a:p>
          <a:p>
            <a:pPr lvl="1">
              <a:lnSpc>
                <a:spcPct val="80000"/>
              </a:lnSpc>
            </a:pPr>
            <a:r>
              <a:rPr lang="es-ES" altLang="ca-ES" dirty="0" smtClean="0"/>
              <a:t>¿No frustrar que traumatiza? ¿Y ahora están traumatizados  por falta de frustración?</a:t>
            </a:r>
          </a:p>
          <a:p>
            <a:pPr lvl="1">
              <a:lnSpc>
                <a:spcPct val="80000"/>
              </a:lnSpc>
            </a:pPr>
            <a:r>
              <a:rPr lang="es-ES" altLang="ca-ES" dirty="0" smtClean="0"/>
              <a:t>¿Debemos ser amigos y amigas? Y los dejamos huérfanos.</a:t>
            </a:r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Se rechaza  la Autoridad  por el Afecto? Mensaje equívoco.... </a:t>
            </a:r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¿Protección con Riesgo “0”? ¿Sobreprotección para que no crean que... “evitar tensiones”? ¿Ya hay tiempo para?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Se habla de adolescencia precoz a los </a:t>
            </a:r>
            <a:r>
              <a:rPr lang="es-ES" altLang="ca-ES" sz="2000" b="1" dirty="0"/>
              <a:t>8 </a:t>
            </a:r>
            <a:r>
              <a:rPr lang="es-ES" altLang="ca-ES" sz="2000" b="1" dirty="0" smtClean="0"/>
              <a:t>años</a:t>
            </a:r>
            <a:r>
              <a:rPr lang="es-ES" altLang="ca-ES" sz="2000" b="1" dirty="0"/>
              <a:t>...</a:t>
            </a:r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Se  </a:t>
            </a:r>
            <a:r>
              <a:rPr lang="es-ES" altLang="ca-ES" sz="2000" dirty="0"/>
              <a:t>acaba </a:t>
            </a:r>
            <a:r>
              <a:rPr lang="es-ES" altLang="ca-ES" sz="2000" dirty="0" smtClean="0"/>
              <a:t>negociando con las criaturas, </a:t>
            </a:r>
            <a:r>
              <a:rPr lang="es-ES" altLang="ca-ES" sz="2000" dirty="0"/>
              <a:t>en </a:t>
            </a:r>
            <a:r>
              <a:rPr lang="es-ES" altLang="ca-ES" sz="2000" dirty="0" smtClean="0"/>
              <a:t>lugar de darles unos </a:t>
            </a:r>
            <a:r>
              <a:rPr lang="es-ES" altLang="ca-ES" sz="2000" dirty="0"/>
              <a:t>referentes </a:t>
            </a:r>
            <a:r>
              <a:rPr lang="es-ES" altLang="ca-ES" sz="2000" dirty="0" smtClean="0"/>
              <a:t>claros</a:t>
            </a:r>
            <a:r>
              <a:rPr lang="es-ES" altLang="ca-ES" sz="2000" dirty="0"/>
              <a:t>.... (no hay simetría, ni </a:t>
            </a:r>
            <a:r>
              <a:rPr lang="es-ES" altLang="ca-ES" sz="2000" dirty="0" smtClean="0"/>
              <a:t>conocimiento, ni </a:t>
            </a:r>
            <a:r>
              <a:rPr lang="es-ES" altLang="ca-ES" sz="2000" dirty="0" err="1"/>
              <a:t>co</a:t>
            </a:r>
            <a:r>
              <a:rPr lang="es-ES" altLang="ca-ES" sz="2000" dirty="0"/>
              <a:t>- </a:t>
            </a:r>
            <a:r>
              <a:rPr lang="es-ES" altLang="ca-ES" sz="2000" dirty="0" smtClean="0"/>
              <a:t>responsabilidad).</a:t>
            </a:r>
            <a:endParaRPr lang="es-ES" altLang="ca-ES" sz="2000" dirty="0"/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¿“</a:t>
            </a:r>
            <a:r>
              <a:rPr lang="es-ES" altLang="ca-ES" sz="2000" dirty="0" err="1" smtClean="0"/>
              <a:t>Patologizamos</a:t>
            </a:r>
            <a:r>
              <a:rPr lang="es-ES" altLang="ca-ES" sz="2000" dirty="0" smtClean="0"/>
              <a:t>” la infancia y la sociedad?(</a:t>
            </a:r>
            <a:r>
              <a:rPr lang="es-ES" altLang="ca-ES" sz="2000" b="1" dirty="0" smtClean="0"/>
              <a:t>los síntomas</a:t>
            </a:r>
            <a:r>
              <a:rPr lang="es-ES" altLang="ca-ES" sz="2000" dirty="0" smtClean="0"/>
              <a:t>) y tratamos farmacológicamente.</a:t>
            </a:r>
            <a:r>
              <a:rPr lang="es-ES" altLang="ca-ES" sz="1000" dirty="0" smtClean="0"/>
              <a:t>  </a:t>
            </a:r>
            <a:r>
              <a:rPr lang="es-ES" altLang="ca-ES" sz="1600" i="1" dirty="0" err="1" smtClean="0"/>
              <a:t>triptomax</a:t>
            </a:r>
            <a:r>
              <a:rPr lang="es-ES" altLang="ca-ES" sz="1600" i="1" dirty="0" smtClean="0"/>
              <a:t>, </a:t>
            </a:r>
            <a:r>
              <a:rPr lang="es-ES" altLang="ca-ES" sz="1600" i="1" dirty="0" err="1" smtClean="0"/>
              <a:t>pediasure</a:t>
            </a:r>
            <a:r>
              <a:rPr lang="es-ES" altLang="ca-ES" sz="1600" i="1" dirty="0" smtClean="0"/>
              <a:t>, </a:t>
            </a:r>
            <a:r>
              <a:rPr lang="es-ES" altLang="ca-ES" sz="1600" i="1" dirty="0" err="1" smtClean="0"/>
              <a:t>conductasa</a:t>
            </a:r>
            <a:r>
              <a:rPr lang="es-ES" altLang="ca-ES" sz="1600" i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Se inicia </a:t>
            </a:r>
            <a:r>
              <a:rPr lang="es-ES" altLang="ca-ES" sz="2000" b="1" dirty="0"/>
              <a:t>el </a:t>
            </a:r>
            <a:r>
              <a:rPr lang="es-ES" altLang="ca-ES" sz="2000" b="1" dirty="0" smtClean="0"/>
              <a:t>Periplo </a:t>
            </a:r>
            <a:r>
              <a:rPr lang="es-ES" altLang="ca-ES" sz="2000" b="1" dirty="0"/>
              <a:t>profesional/Internet </a:t>
            </a:r>
            <a:r>
              <a:rPr lang="es-ES" altLang="ca-ES" sz="2000" b="1" dirty="0" smtClean="0"/>
              <a:t>para encontrar respuestas.</a:t>
            </a:r>
            <a:endParaRPr lang="ca-ES" altLang="ca-ES" sz="2000" dirty="0"/>
          </a:p>
        </p:txBody>
      </p:sp>
      <p:pic>
        <p:nvPicPr>
          <p:cNvPr id="4" name="Picture 5" descr="img_2184797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-41687"/>
            <a:ext cx="2484437" cy="16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pa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600" y="2272145"/>
            <a:ext cx="1698710" cy="33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mariajesus.comellas@uab.cat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80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43345"/>
            <a:ext cx="8911687" cy="1461655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Enfoques y modelos sociales entre profesionales </a:t>
            </a:r>
            <a:r>
              <a:rPr lang="es-ES" altLang="ca-ES" sz="1600" b="1" dirty="0" smtClean="0">
                <a:latin typeface="Tahoma" panose="020B0604030504040204" pitchFamily="34" charset="0"/>
              </a:rPr>
              <a:t>(</a:t>
            </a:r>
            <a:r>
              <a:rPr lang="ca-ES" altLang="ca-ES" sz="1600" b="1" dirty="0" smtClean="0">
                <a:latin typeface="Tahoma" panose="020B0604030504040204" pitchFamily="34" charset="0"/>
              </a:rPr>
              <a:t>3/3)</a:t>
            </a:r>
            <a:r>
              <a:rPr lang="ca-ES" altLang="ca-ES" sz="1400" b="1" dirty="0" smtClean="0"/>
              <a:t> </a:t>
            </a:r>
            <a:r>
              <a:rPr lang="es-ES" altLang="ca-ES" dirty="0" smtClean="0"/>
              <a:t/>
            </a:r>
            <a:br>
              <a:rPr lang="es-ES" altLang="ca-ES" dirty="0" smtClean="0"/>
            </a:br>
            <a:r>
              <a:rPr lang="es-ES" altLang="ca-ES" dirty="0"/>
              <a:t/>
            </a:r>
            <a:br>
              <a:rPr lang="es-ES" altLang="ca-ES" dirty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5564" y="1701799"/>
            <a:ext cx="10363200" cy="458816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s-ES" altLang="ca-ES" sz="2000" b="1" dirty="0"/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Variedad de </a:t>
            </a:r>
            <a:r>
              <a:rPr lang="es-ES" altLang="ca-ES" sz="2000" b="1" dirty="0"/>
              <a:t>modelos</a:t>
            </a:r>
            <a:r>
              <a:rPr lang="es-ES" altLang="ca-ES" sz="2000" dirty="0"/>
              <a:t> de “personas expertas”  </a:t>
            </a:r>
            <a:r>
              <a:rPr lang="es-ES" altLang="ca-ES" sz="2000" dirty="0" smtClean="0"/>
              <a:t>con enfoques</a:t>
            </a:r>
            <a:r>
              <a:rPr lang="es-ES" altLang="ca-ES" sz="2000" dirty="0"/>
              <a:t>, eslóganes </a:t>
            </a:r>
            <a:r>
              <a:rPr lang="es-ES" altLang="ca-ES" sz="2000" dirty="0" smtClean="0"/>
              <a:t>e </a:t>
            </a:r>
            <a:r>
              <a:rPr lang="es-ES" altLang="ca-ES" sz="2000" dirty="0"/>
              <a:t>interpretaciones </a:t>
            </a:r>
            <a:r>
              <a:rPr lang="es-ES" altLang="ca-ES" sz="2000" dirty="0" smtClean="0"/>
              <a:t>que aumentan </a:t>
            </a:r>
            <a:r>
              <a:rPr lang="es-ES" altLang="ca-ES" sz="2000" dirty="0"/>
              <a:t>la Des- </a:t>
            </a:r>
            <a:r>
              <a:rPr lang="es-ES" altLang="ca-ES" sz="2000" dirty="0" smtClean="0"/>
              <a:t>Confianza, la </a:t>
            </a:r>
            <a:r>
              <a:rPr lang="es-ES" altLang="ca-ES" sz="2000" dirty="0"/>
              <a:t>desorientación y la dificultad de decidir criterios educativos compartidos.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/>
              <a:t>Divergencia </a:t>
            </a:r>
            <a:r>
              <a:rPr lang="es-ES" altLang="ca-ES" sz="2000" dirty="0"/>
              <a:t>dificulta </a:t>
            </a:r>
            <a:r>
              <a:rPr lang="es-ES" altLang="ca-ES" sz="2000" dirty="0" smtClean="0"/>
              <a:t>el consenso y concreciones </a:t>
            </a:r>
            <a:r>
              <a:rPr lang="es-ES" altLang="ca-ES" sz="2000" dirty="0"/>
              <a:t>entre </a:t>
            </a:r>
            <a:r>
              <a:rPr lang="es-ES" altLang="ca-ES" sz="2000" dirty="0" smtClean="0"/>
              <a:t>las personas </a:t>
            </a:r>
            <a:r>
              <a:rPr lang="es-ES" altLang="ca-ES" sz="2000" dirty="0"/>
              <a:t>responsables, </a:t>
            </a:r>
            <a:r>
              <a:rPr lang="es-ES" altLang="ca-ES" sz="2000" dirty="0" smtClean="0"/>
              <a:t>para </a:t>
            </a:r>
            <a:r>
              <a:rPr lang="es-ES" altLang="ca-ES" sz="2000" dirty="0"/>
              <a:t>guiar del proceso </a:t>
            </a:r>
            <a:r>
              <a:rPr lang="es-ES" altLang="ca-ES" sz="2000" dirty="0" smtClean="0"/>
              <a:t>educativo y colaborar con las familias.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Se duda </a:t>
            </a:r>
            <a:r>
              <a:rPr lang="es-ES" altLang="ca-ES" sz="2000" b="1" dirty="0"/>
              <a:t>de </a:t>
            </a:r>
            <a:r>
              <a:rPr lang="es-ES" altLang="ca-ES" sz="2000" b="1" dirty="0" smtClean="0"/>
              <a:t>las necesidades </a:t>
            </a:r>
            <a:r>
              <a:rPr lang="es-ES" altLang="ca-ES" sz="2000" dirty="0"/>
              <a:t>propias de cada etapa: </a:t>
            </a:r>
            <a:r>
              <a:rPr lang="es-ES" altLang="ca-ES" sz="2000" dirty="0" smtClean="0"/>
              <a:t>bebés, infancia,  adolescencia... </a:t>
            </a:r>
            <a:r>
              <a:rPr lang="es-ES" altLang="ca-ES" sz="2000" b="1" dirty="0" smtClean="0"/>
              <a:t> </a:t>
            </a:r>
            <a:endParaRPr lang="es-ES" altLang="ca-ES" sz="2000" b="1" dirty="0"/>
          </a:p>
          <a:p>
            <a:pPr>
              <a:lnSpc>
                <a:spcPct val="80000"/>
              </a:lnSpc>
            </a:pPr>
            <a:r>
              <a:rPr lang="es-ES" altLang="ca-ES" sz="2000" b="1" dirty="0"/>
              <a:t>Entra en </a:t>
            </a:r>
            <a:r>
              <a:rPr lang="es-ES" altLang="ca-ES" sz="2000" b="1" dirty="0" smtClean="0"/>
              <a:t>juego la opinión </a:t>
            </a:r>
            <a:r>
              <a:rPr lang="es-ES" altLang="ca-ES" sz="2000" dirty="0"/>
              <a:t>“</a:t>
            </a:r>
            <a:r>
              <a:rPr lang="es-ES" altLang="ca-ES" sz="2000" dirty="0" err="1"/>
              <a:t>nitis</a:t>
            </a:r>
            <a:r>
              <a:rPr lang="es-ES" altLang="ca-ES" sz="2000" dirty="0"/>
              <a:t>”, </a:t>
            </a:r>
            <a:r>
              <a:rPr lang="es-ES" altLang="ca-ES" sz="2000" dirty="0" smtClean="0"/>
              <a:t>sin argumentos y sin </a:t>
            </a:r>
            <a:r>
              <a:rPr lang="es-ES" altLang="ca-ES" sz="2000" dirty="0"/>
              <a:t>estabilidad. </a:t>
            </a:r>
          </a:p>
          <a:p>
            <a:pPr>
              <a:lnSpc>
                <a:spcPct val="80000"/>
              </a:lnSpc>
            </a:pPr>
            <a:r>
              <a:rPr lang="es-ES" altLang="ca-ES" sz="2000" dirty="0"/>
              <a:t>Es busca </a:t>
            </a:r>
            <a:r>
              <a:rPr lang="es-ES" altLang="ca-ES" sz="2000" dirty="0" smtClean="0"/>
              <a:t>esta </a:t>
            </a:r>
            <a:r>
              <a:rPr lang="es-ES" altLang="ca-ES" sz="2000" b="1" dirty="0" smtClean="0"/>
              <a:t>“Imagen de eterna juventud</a:t>
            </a:r>
            <a:r>
              <a:rPr lang="es-ES" altLang="ca-ES" sz="2000" dirty="0" smtClean="0"/>
              <a:t>” también </a:t>
            </a:r>
            <a:r>
              <a:rPr lang="es-ES" altLang="ca-ES" sz="2000" dirty="0"/>
              <a:t>en el rol </a:t>
            </a:r>
            <a:r>
              <a:rPr lang="es-ES" altLang="ca-ES" sz="2000" dirty="0" smtClean="0"/>
              <a:t>y la acción educativa. </a:t>
            </a:r>
            <a:endParaRPr lang="es-ES" altLang="ca-ES" sz="2000" dirty="0"/>
          </a:p>
          <a:p>
            <a:pPr lvl="1">
              <a:lnSpc>
                <a:spcPct val="80000"/>
              </a:lnSpc>
            </a:pPr>
            <a:r>
              <a:rPr lang="es-ES" altLang="ca-ES" sz="1800" dirty="0" smtClean="0"/>
              <a:t>Lenguaje </a:t>
            </a:r>
            <a:r>
              <a:rPr lang="es-ES" altLang="ca-ES" sz="1800" dirty="0"/>
              <a:t>equívoco </a:t>
            </a:r>
            <a:r>
              <a:rPr lang="es-ES" altLang="ca-ES" sz="1800" dirty="0" smtClean="0"/>
              <a:t>y </a:t>
            </a:r>
            <a:r>
              <a:rPr lang="es-ES" altLang="ca-ES" sz="1800" dirty="0"/>
              <a:t>confusión en </a:t>
            </a:r>
            <a:r>
              <a:rPr lang="es-ES" altLang="ca-ES" sz="1800" dirty="0" smtClean="0"/>
              <a:t>las demandas e </a:t>
            </a:r>
            <a:r>
              <a:rPr lang="es-ES" altLang="ca-ES" sz="1800" dirty="0"/>
              <a:t>interpretaciones de </a:t>
            </a:r>
            <a:r>
              <a:rPr lang="es-ES" altLang="ca-ES" sz="1800" dirty="0" smtClean="0"/>
              <a:t>las </a:t>
            </a:r>
            <a:r>
              <a:rPr lang="es-ES" altLang="ca-ES" sz="1800" dirty="0"/>
              <a:t>actitudes de la </a:t>
            </a:r>
            <a:r>
              <a:rPr lang="es-ES" altLang="ca-ES" sz="1800" dirty="0" smtClean="0"/>
              <a:t>infancia:  Cómo los vemos (hoy son diferentes, yo antes… )</a:t>
            </a:r>
            <a:endParaRPr lang="es-ES" altLang="ca-ES" sz="1800" dirty="0"/>
          </a:p>
          <a:p>
            <a:pPr lvl="1">
              <a:lnSpc>
                <a:spcPct val="80000"/>
              </a:lnSpc>
            </a:pPr>
            <a:r>
              <a:rPr lang="es-ES" altLang="ca-ES" sz="1800" dirty="0" smtClean="0"/>
              <a:t>Los  </a:t>
            </a:r>
            <a:r>
              <a:rPr lang="es-ES" altLang="ca-ES" sz="1800" dirty="0"/>
              <a:t>ni-ni... no </a:t>
            </a:r>
            <a:r>
              <a:rPr lang="es-ES" altLang="ca-ES" sz="1800" dirty="0" smtClean="0"/>
              <a:t>se mueven,  </a:t>
            </a:r>
            <a:r>
              <a:rPr lang="es-ES" altLang="ca-ES" sz="1800" dirty="0"/>
              <a:t>ni </a:t>
            </a:r>
            <a:r>
              <a:rPr lang="es-ES" altLang="ca-ES" sz="1800" dirty="0" smtClean="0"/>
              <a:t>colaboran,  pero salen y  necesitan</a:t>
            </a:r>
            <a:r>
              <a:rPr lang="es-ES" altLang="ca-ES" sz="1800" dirty="0"/>
              <a:t>.</a:t>
            </a:r>
          </a:p>
          <a:p>
            <a:pPr lvl="1">
              <a:lnSpc>
                <a:spcPct val="80000"/>
              </a:lnSpc>
            </a:pPr>
            <a:r>
              <a:rPr lang="es-ES" altLang="ca-ES" sz="1800" dirty="0" smtClean="0"/>
              <a:t>Pérdida de </a:t>
            </a:r>
            <a:r>
              <a:rPr lang="es-ES" altLang="ca-ES" sz="1800" dirty="0"/>
              <a:t>Serenidad </a:t>
            </a:r>
            <a:r>
              <a:rPr lang="es-ES" altLang="ca-ES" sz="1800" dirty="0" smtClean="0"/>
              <a:t>y Estabilidad</a:t>
            </a:r>
            <a:r>
              <a:rPr lang="es-ES" altLang="ca-ES" sz="1800" dirty="0"/>
              <a:t>. </a:t>
            </a:r>
            <a:r>
              <a:rPr lang="es-ES" altLang="ca-ES" sz="1800" dirty="0" smtClean="0"/>
              <a:t>“me haces poner... “ ¡Educar es </a:t>
            </a:r>
            <a:r>
              <a:rPr lang="es-ES" altLang="ca-ES" sz="1800" dirty="0"/>
              <a:t>difícil </a:t>
            </a:r>
            <a:r>
              <a:rPr lang="es-ES" altLang="ca-ES" sz="1800" dirty="0" smtClean="0"/>
              <a:t>y estresante!</a:t>
            </a:r>
            <a:endParaRPr lang="es-ES" altLang="ca-ES" sz="1800" dirty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33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7" y="214313"/>
            <a:ext cx="857091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Repercute en las respuestas infantiles y adolescentes </a:t>
            </a:r>
            <a:r>
              <a:rPr lang="es-ES" altLang="ca-ES" sz="1600" b="1" dirty="0" smtClean="0">
                <a:latin typeface="Tahoma" panose="020B0604030504040204" pitchFamily="34" charset="0"/>
              </a:rPr>
              <a:t>(</a:t>
            </a:r>
            <a:r>
              <a:rPr lang="ca-ES" altLang="ca-ES" sz="1600" b="1" dirty="0" smtClean="0">
                <a:latin typeface="Tahoma" panose="020B0604030504040204" pitchFamily="34" charset="0"/>
              </a:rPr>
              <a:t>2/3</a:t>
            </a:r>
            <a:r>
              <a:rPr lang="ca-ES" altLang="ca-ES" sz="1600" b="1" dirty="0">
                <a:latin typeface="Tahoma" panose="020B0604030504040204" pitchFamily="34" charset="0"/>
              </a:rPr>
              <a:t>)</a:t>
            </a:r>
            <a:r>
              <a:rPr lang="ca-ES" altLang="ca-ES" sz="1400" b="1" dirty="0"/>
              <a:t> </a:t>
            </a:r>
            <a:r>
              <a:rPr lang="ca-ES" altLang="ca-ES" sz="4000" b="1" dirty="0" smtClean="0">
                <a:latin typeface="Tahoma" panose="020B0604030504040204" pitchFamily="34" charset="0"/>
              </a:rPr>
              <a:t/>
            </a:r>
            <a:br>
              <a:rPr lang="ca-ES" altLang="ca-ES" sz="4000" b="1" dirty="0" smtClean="0">
                <a:latin typeface="Tahoma" panose="020B0604030504040204" pitchFamily="34" charset="0"/>
              </a:rPr>
            </a:br>
            <a:r>
              <a:rPr lang="ca-ES" altLang="ca-ES" sz="1800" b="1" dirty="0">
                <a:latin typeface="Tahoma" panose="020B0604030504040204" pitchFamily="34" charset="0"/>
              </a:rPr>
              <a:t>¡</a:t>
            </a:r>
            <a:r>
              <a:rPr lang="es-ES" altLang="ca-ES" sz="1800" b="1" dirty="0" smtClean="0">
                <a:latin typeface="Tahoma" panose="020B0604030504040204" pitchFamily="34" charset="0"/>
              </a:rPr>
              <a:t>Una mirada sin alarmismos!</a:t>
            </a:r>
            <a:r>
              <a:rPr lang="ca-ES" altLang="ca-ES" sz="4000" b="1" dirty="0">
                <a:latin typeface="Tahoma" panose="020B0604030504040204" pitchFamily="34" charset="0"/>
              </a:rPr>
              <a:t/>
            </a:r>
            <a:br>
              <a:rPr lang="ca-ES" altLang="ca-ES" sz="4000" b="1" dirty="0">
                <a:latin typeface="Tahoma" panose="020B0604030504040204" pitchFamily="34" charset="0"/>
              </a:rPr>
            </a:br>
            <a:r>
              <a:rPr lang="ca-ES" altLang="ca-ES" sz="2400" b="1" dirty="0" smtClean="0">
                <a:latin typeface="Tahoma" panose="020B0604030504040204" pitchFamily="34" charset="0"/>
              </a:rPr>
              <a:t>MINORITARIO en </a:t>
            </a:r>
            <a:r>
              <a:rPr lang="es-ES" altLang="ca-ES" sz="2400" b="1" dirty="0" smtClean="0">
                <a:latin typeface="Tahoma" panose="020B0604030504040204" pitchFamily="34" charset="0"/>
              </a:rPr>
              <a:t>universitarios, profesionales</a:t>
            </a:r>
            <a:r>
              <a:rPr lang="ca-ES" altLang="ca-ES" sz="2800" b="1" dirty="0" smtClean="0">
                <a:latin typeface="Tahoma" panose="020B0604030504040204" pitchFamily="34" charset="0"/>
              </a:rPr>
              <a:t> y...</a:t>
            </a:r>
            <a:endParaRPr lang="ca-ES" altLang="ca-ES" sz="2800" b="1" dirty="0">
              <a:latin typeface="Tahoma" panose="020B060403050404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5564" y="2359025"/>
            <a:ext cx="8783781" cy="43275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ca-ES" dirty="0" smtClean="0"/>
              <a:t>Autonomía/dependencia funcional y personal más allá de lo que corresponde. “Me han de resolver...” ¿Les hemos de despertar?</a:t>
            </a:r>
          </a:p>
          <a:p>
            <a:pPr>
              <a:lnSpc>
                <a:spcPct val="80000"/>
              </a:lnSpc>
            </a:pPr>
            <a:r>
              <a:rPr lang="es-ES" altLang="ca-ES" b="1" dirty="0" smtClean="0"/>
              <a:t>Adolescentes de día y de noche...</a:t>
            </a:r>
            <a:r>
              <a:rPr lang="es-ES" altLang="ca-ES" dirty="0" smtClean="0"/>
              <a:t> ¿Hemos perdido la lógica?</a:t>
            </a:r>
          </a:p>
          <a:p>
            <a:pPr>
              <a:lnSpc>
                <a:spcPct val="80000"/>
              </a:lnSpc>
            </a:pPr>
            <a:r>
              <a:rPr lang="es-ES" altLang="ca-ES" dirty="0" smtClean="0"/>
              <a:t>Participación/colaboración en casa y en todos los contextos.</a:t>
            </a:r>
          </a:p>
          <a:p>
            <a:pPr>
              <a:lnSpc>
                <a:spcPct val="80000"/>
              </a:lnSpc>
            </a:pPr>
            <a:r>
              <a:rPr lang="es-ES" altLang="ca-ES" dirty="0" smtClean="0"/>
              <a:t>Comportamientos inapropiados: </a:t>
            </a:r>
            <a:r>
              <a:rPr lang="es-ES" altLang="ca-ES" b="1" dirty="0" smtClean="0"/>
              <a:t>incivismo</a:t>
            </a:r>
            <a:r>
              <a:rPr lang="es-ES" altLang="ca-ES" dirty="0" smtClean="0"/>
              <a:t>: calle, casa, escuela, transporte público. ¿QUIÉN SOY Y QUÉ PUEDO HACER DONDE ESTÉ?</a:t>
            </a:r>
          </a:p>
          <a:p>
            <a:pPr>
              <a:lnSpc>
                <a:spcPct val="80000"/>
              </a:lnSpc>
            </a:pPr>
            <a:r>
              <a:rPr lang="es-ES" altLang="ca-ES" dirty="0" smtClean="0"/>
              <a:t>Acciones de alto riesgo. Consumo, conducción,  </a:t>
            </a:r>
            <a:r>
              <a:rPr lang="es-ES" altLang="ca-ES" dirty="0" err="1" smtClean="0"/>
              <a:t>Balconing</a:t>
            </a:r>
            <a:r>
              <a:rPr lang="es-ES" altLang="ca-ES" dirty="0" smtClean="0"/>
              <a:t>, borracheras....</a:t>
            </a:r>
            <a:r>
              <a:rPr lang="es-ES" altLang="ca-ES" dirty="0"/>
              <a:t> </a:t>
            </a:r>
            <a:r>
              <a:rPr lang="es-ES" altLang="ca-ES" dirty="0" smtClean="0"/>
              <a:t>Repercusión: Personal, social y familiar.</a:t>
            </a:r>
          </a:p>
          <a:p>
            <a:pPr>
              <a:lnSpc>
                <a:spcPct val="80000"/>
              </a:lnSpc>
            </a:pPr>
            <a:r>
              <a:rPr lang="es-ES" altLang="ca-ES" b="1" dirty="0" smtClean="0"/>
              <a:t>Actitudes ególatras</a:t>
            </a:r>
            <a:r>
              <a:rPr lang="es-ES" altLang="ca-ES" dirty="0" smtClean="0"/>
              <a:t>. Usos y abusos con recursos tecnológicos. Imágenes, comentarios, </a:t>
            </a:r>
            <a:r>
              <a:rPr lang="es-ES" altLang="ca-ES" b="1" dirty="0" err="1"/>
              <a:t>s</a:t>
            </a:r>
            <a:r>
              <a:rPr lang="es-ES" altLang="ca-ES" b="1" dirty="0" err="1" smtClean="0"/>
              <a:t>elfie</a:t>
            </a:r>
            <a:r>
              <a:rPr lang="es-ES" altLang="ca-ES" b="1" dirty="0" smtClean="0"/>
              <a:t> que evoluciona e incorpora riesgos</a:t>
            </a:r>
            <a:r>
              <a:rPr lang="es-ES" altLang="ca-ES" dirty="0" smtClean="0"/>
              <a:t>, conductas...</a:t>
            </a:r>
          </a:p>
          <a:p>
            <a:pPr>
              <a:lnSpc>
                <a:spcPct val="80000"/>
              </a:lnSpc>
            </a:pPr>
            <a:r>
              <a:rPr lang="es-ES" altLang="ca-ES" dirty="0" smtClean="0"/>
              <a:t>Relaciones abusivas (familia, escuela, pareja, trabajo).</a:t>
            </a:r>
          </a:p>
          <a:p>
            <a:pPr>
              <a:lnSpc>
                <a:spcPct val="80000"/>
              </a:lnSpc>
            </a:pPr>
            <a:r>
              <a:rPr lang="es-ES" altLang="ca-ES" dirty="0" smtClean="0"/>
              <a:t>Pérdida/relativización de la autoimagen. </a:t>
            </a:r>
            <a:endParaRPr lang="ca-ES" altLang="ca-ES" dirty="0"/>
          </a:p>
        </p:txBody>
      </p:sp>
      <p:pic>
        <p:nvPicPr>
          <p:cNvPr id="36872" name="Picture 8" descr="carre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72" y="3192462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tel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33375"/>
            <a:ext cx="693738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norex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712" y="414338"/>
            <a:ext cx="119380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dicc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62" y="5397500"/>
            <a:ext cx="118745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mariajesus.comellas@uab.cat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092450" y="787782"/>
            <a:ext cx="6889750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Crece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la demanda 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 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Educar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765300" y="5143500"/>
            <a:ext cx="9083675" cy="788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Una idea 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para </a:t>
            </a:r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enmarcar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: </a:t>
            </a:r>
          </a:p>
          <a:p>
            <a:pPr algn="ctr"/>
            <a:endParaRPr lang="ca-ES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ca-ES" altLang="ca-ES" sz="3600" b="1" dirty="0" smtClean="0"/>
              <a:t>Delors </a:t>
            </a:r>
            <a:r>
              <a:rPr lang="ca-ES" altLang="ca-ES" sz="3600" b="1" dirty="0"/>
              <a:t>1992. Los 4 </a:t>
            </a:r>
            <a:r>
              <a:rPr lang="ca-ES" altLang="ca-ES" sz="3600" b="1" dirty="0" err="1"/>
              <a:t>pilares</a:t>
            </a:r>
            <a:r>
              <a:rPr lang="ca-ES" altLang="ca-ES" sz="3600" b="1" dirty="0"/>
              <a:t> de la </a:t>
            </a:r>
            <a:r>
              <a:rPr lang="ca-ES" altLang="ca-ES" sz="3600" b="1" dirty="0" err="1"/>
              <a:t>educación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09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810354"/>
              </p:ext>
            </p:extLst>
          </p:nvPr>
        </p:nvGraphicFramePr>
        <p:xfrm>
          <a:off x="4394199" y="2133600"/>
          <a:ext cx="7110413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247" y="731398"/>
            <a:ext cx="1219306" cy="140220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20700" y="1739900"/>
            <a:ext cx="4813300" cy="134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Algunas ideas básicas sobre educación</a:t>
            </a:r>
            <a:r>
              <a:rPr lang="es-ES" dirty="0" smtClean="0"/>
              <a:t>. Un breve marco de referencia general ante el desconcierto o dudas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15</a:t>
            </a:fld>
            <a:endParaRPr lang="ca-ES"/>
          </a:p>
        </p:txBody>
      </p:sp>
      <p:sp>
        <p:nvSpPr>
          <p:cNvPr id="5" name="Flecha derecha 4"/>
          <p:cNvSpPr/>
          <p:nvPr/>
        </p:nvSpPr>
        <p:spPr>
          <a:xfrm>
            <a:off x="2311400" y="927100"/>
            <a:ext cx="2908300" cy="558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  <p:sp>
        <p:nvSpPr>
          <p:cNvPr id="8" name="Arco de bloque 7"/>
          <p:cNvSpPr/>
          <p:nvPr/>
        </p:nvSpPr>
        <p:spPr>
          <a:xfrm>
            <a:off x="6197600" y="4755522"/>
            <a:ext cx="3327400" cy="762000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3910" y="4755522"/>
            <a:ext cx="170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5. </a:t>
            </a:r>
            <a:r>
              <a:rPr lang="es-ES" sz="1400" b="1" dirty="0"/>
              <a:t>C</a:t>
            </a:r>
            <a:r>
              <a:rPr lang="es-ES" sz="1400" b="1" dirty="0" smtClean="0"/>
              <a:t>onvivencia y prevención de la violencia.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93295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Educación: algunas ideas marco </a:t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nos podemos permitir el fracaso</a:t>
            </a:r>
            <a:endParaRPr lang="es-ES" sz="2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1091" y="2008909"/>
            <a:ext cx="10099964" cy="4128655"/>
          </a:xfrm>
        </p:spPr>
        <p:txBody>
          <a:bodyPr>
            <a:normAutofit fontScale="85000" lnSpcReduction="20000"/>
          </a:bodyPr>
          <a:lstStyle/>
          <a:p>
            <a:r>
              <a:rPr lang="es-ES" sz="1900" dirty="0" smtClean="0"/>
              <a:t>Es una relación ASIMÉTRICA (persona adulta y menor) Y DEMOCRÁTICA (diálogo) basada en </a:t>
            </a:r>
            <a:r>
              <a:rPr lang="es-ES" sz="1900" dirty="0"/>
              <a:t> </a:t>
            </a:r>
            <a:r>
              <a:rPr lang="es-ES" sz="1900" dirty="0" smtClean="0"/>
              <a:t>el AFECTO Y LA AUTORIDAD de la experiencia y conocimiento.</a:t>
            </a:r>
          </a:p>
          <a:p>
            <a:r>
              <a:rPr lang="es-ES" sz="1900" dirty="0" smtClean="0"/>
              <a:t>Es un proceso que debe: </a:t>
            </a:r>
          </a:p>
          <a:p>
            <a:pPr lvl="1"/>
            <a:r>
              <a:rPr lang="es-ES" sz="1900" dirty="0" smtClean="0"/>
              <a:t>Promover la implicación  de la persona que educa y la participación de la que es educada.</a:t>
            </a:r>
          </a:p>
          <a:p>
            <a:pPr lvl="1"/>
            <a:r>
              <a:rPr lang="es-ES" sz="1900" dirty="0" smtClean="0"/>
              <a:t>Descubrir y potenciar  el </a:t>
            </a:r>
            <a:r>
              <a:rPr lang="es-ES" sz="1900" dirty="0"/>
              <a:t>desarrollo </a:t>
            </a:r>
            <a:r>
              <a:rPr lang="es-ES" sz="1900" dirty="0" smtClean="0"/>
              <a:t>de </a:t>
            </a:r>
            <a:r>
              <a:rPr lang="es-ES" sz="1900" dirty="0"/>
              <a:t>las </a:t>
            </a:r>
            <a:r>
              <a:rPr lang="es-ES" sz="1900" dirty="0" smtClean="0"/>
              <a:t>potencialidades.</a:t>
            </a:r>
          </a:p>
          <a:p>
            <a:pPr lvl="1"/>
            <a:r>
              <a:rPr lang="es-ES" sz="1900" dirty="0"/>
              <a:t>D</a:t>
            </a:r>
            <a:r>
              <a:rPr lang="es-ES" sz="1900" dirty="0" smtClean="0"/>
              <a:t>escubrir </a:t>
            </a:r>
            <a:r>
              <a:rPr lang="es-ES" sz="1900" dirty="0"/>
              <a:t>nuevas vías de interés sea del campo intelectual y </a:t>
            </a:r>
            <a:r>
              <a:rPr lang="es-ES" sz="1900" dirty="0" smtClean="0"/>
              <a:t>cultura.</a:t>
            </a:r>
          </a:p>
          <a:p>
            <a:pPr lvl="1"/>
            <a:r>
              <a:rPr lang="es-ES" sz="1900" dirty="0" smtClean="0"/>
              <a:t>Aprender valores, hábitos </a:t>
            </a:r>
            <a:r>
              <a:rPr lang="es-ES" sz="1900" dirty="0"/>
              <a:t>y </a:t>
            </a:r>
            <a:r>
              <a:rPr lang="es-ES" sz="1900" dirty="0" smtClean="0"/>
              <a:t>competencias.</a:t>
            </a:r>
          </a:p>
          <a:p>
            <a:pPr lvl="1"/>
            <a:r>
              <a:rPr lang="es-ES" sz="1900" dirty="0" smtClean="0"/>
              <a:t>Favorecer el protagonismo de la persona educada en la toma de decisiones.</a:t>
            </a:r>
          </a:p>
          <a:p>
            <a:r>
              <a:rPr lang="es-ES" sz="1900" dirty="0" smtClean="0"/>
              <a:t>A </a:t>
            </a:r>
            <a:r>
              <a:rPr lang="es-ES" sz="1900" dirty="0"/>
              <a:t>través de </a:t>
            </a:r>
            <a:r>
              <a:rPr lang="es-ES" sz="1900" dirty="0" smtClean="0"/>
              <a:t>la </a:t>
            </a:r>
            <a:r>
              <a:rPr lang="es-ES" sz="1900" dirty="0"/>
              <a:t>vinculación, reconocimiento, </a:t>
            </a:r>
            <a:r>
              <a:rPr lang="es-ES" sz="1900" dirty="0" smtClean="0"/>
              <a:t>escucha.</a:t>
            </a:r>
          </a:p>
          <a:p>
            <a:r>
              <a:rPr lang="es-ES" sz="1900" dirty="0" smtClean="0"/>
              <a:t>Implica </a:t>
            </a:r>
            <a:r>
              <a:rPr lang="es-ES" sz="1900" dirty="0"/>
              <a:t>confianza, vinculación, escucha para  que el proceso sea activo para la persona</a:t>
            </a:r>
            <a:r>
              <a:rPr lang="es-ES" sz="1900" dirty="0" smtClean="0"/>
              <a:t>.</a:t>
            </a:r>
          </a:p>
          <a:p>
            <a:r>
              <a:rPr lang="es-ES" sz="1900" dirty="0"/>
              <a:t>No genera determinismos ni premoniciones sino </a:t>
            </a:r>
            <a:r>
              <a:rPr lang="es-ES" sz="1900" dirty="0" smtClean="0"/>
              <a:t>oportunidades. No permite la dimisión o la distancia.</a:t>
            </a:r>
          </a:p>
          <a:p>
            <a:r>
              <a:rPr lang="es-ES" sz="1900" dirty="0" smtClean="0"/>
              <a:t>No tiene un tiempo de duración sino que implica toda la vida.</a:t>
            </a:r>
            <a:endParaRPr lang="es-ES" sz="1900" dirty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468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idor de número de diapositiva 5"/>
          <p:cNvSpPr txBox="1">
            <a:spLocks noGrp="1"/>
          </p:cNvSpPr>
          <p:nvPr/>
        </p:nvSpPr>
        <p:spPr bwMode="auto">
          <a:xfrm>
            <a:off x="8229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120AD0-896B-4A46-BA78-D8F2D143E64F}" type="slidenum">
              <a:rPr lang="es-ES" altLang="ca-ES"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pPr algn="r" eaLnBrk="1" hangingPunct="1"/>
              <a:t>17</a:t>
            </a:fld>
            <a:endParaRPr lang="es-ES" altLang="ca-ES" sz="10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115889"/>
            <a:ext cx="8497888" cy="11445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educación como proceso global</a:t>
            </a:r>
            <a:r>
              <a:rPr lang="es-ES" alt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1400" dirty="0"/>
              <a:t>Adaptación, Madurez, </a:t>
            </a:r>
            <a:r>
              <a:rPr lang="es-ES" altLang="ca-ES" sz="1400" dirty="0" smtClean="0"/>
              <a:t>Aprendizaje </a:t>
            </a:r>
            <a:r>
              <a:rPr lang="es-ES" altLang="ca-ES" sz="1400" dirty="0"/>
              <a:t>y convivencia en Armonía</a:t>
            </a:r>
            <a:br>
              <a:rPr lang="es-ES" altLang="ca-ES" sz="1400" dirty="0"/>
            </a:br>
            <a:endParaRPr lang="es-ES" altLang="ca-ES" sz="1400" dirty="0"/>
          </a:p>
        </p:txBody>
      </p:sp>
      <p:graphicFrame>
        <p:nvGraphicFramePr>
          <p:cNvPr id="2" name="Diagrama 1"/>
          <p:cNvGraphicFramePr/>
          <p:nvPr/>
        </p:nvGraphicFramePr>
        <p:xfrm>
          <a:off x="2800350" y="1981200"/>
          <a:ext cx="7543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Oval 12"/>
          <p:cNvSpPr>
            <a:spLocks noChangeArrowheads="1"/>
          </p:cNvSpPr>
          <p:nvPr/>
        </p:nvSpPr>
        <p:spPr bwMode="auto">
          <a:xfrm rot="2272850">
            <a:off x="4425951" y="1379539"/>
            <a:ext cx="2303463" cy="4752975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>
              <a:latin typeface="Tahoma" panose="020B0604030504040204" pitchFamily="34" charset="0"/>
            </a:endParaRPr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 rot="-1863325">
            <a:off x="6265864" y="1503364"/>
            <a:ext cx="2447925" cy="432117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>
              <a:latin typeface="Tahoma" panose="020B0604030504040204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351088" y="3213100"/>
            <a:ext cx="1871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sz="3200" b="1">
                <a:latin typeface="Tahoma" panose="020B0604030504040204" pitchFamily="34" charset="0"/>
              </a:rPr>
              <a:t>Familia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543924" y="2852739"/>
            <a:ext cx="22981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sz="3200" b="1" dirty="0">
                <a:latin typeface="Tahoma" panose="020B0604030504040204" pitchFamily="34" charset="0"/>
              </a:rPr>
              <a:t>Escuela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ca-ES" sz="3200" b="1" dirty="0" smtClean="0">
                <a:latin typeface="Tahoma" panose="020B0604030504040204" pitchFamily="34" charset="0"/>
              </a:rPr>
              <a:t>Centro educativo</a:t>
            </a:r>
            <a:endParaRPr lang="es-ES" altLang="ca-ES" sz="3200" b="1" dirty="0">
              <a:latin typeface="Tahoma" panose="020B0604030504040204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3863975" y="3141663"/>
            <a:ext cx="64928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8759825" y="3500438"/>
            <a:ext cx="863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4583113" y="1773239"/>
            <a:ext cx="3960812" cy="23764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>
              <a:latin typeface="Tahoma" panose="020B0604030504040204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711450" y="1484314"/>
            <a:ext cx="252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sz="3200" b="1">
                <a:latin typeface="Tahoma" panose="020B0604030504040204" pitchFamily="34" charset="0"/>
              </a:rPr>
              <a:t>Comunidad</a:t>
            </a:r>
            <a:r>
              <a:rPr lang="es-ES" altLang="ca-ES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872038" y="1844675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11900" y="3789363"/>
            <a:ext cx="431800" cy="360362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ahoma" pitchFamily="34" charset="0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34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idor de número de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D0B177-13E5-4DDA-8648-00C29089D75C}" type="slidenum">
              <a:rPr lang="es-ES" altLang="ca-ES">
                <a:latin typeface="Arial Black" panose="020B0A04020102020204" pitchFamily="34" charset="0"/>
              </a:rPr>
              <a:pPr eaLnBrk="1" hangingPunct="1"/>
              <a:t>18</a:t>
            </a:fld>
            <a:endParaRPr lang="es-ES" altLang="ca-ES">
              <a:latin typeface="Arial Black" panose="020B0A040201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1" y="319310"/>
            <a:ext cx="9726612" cy="12808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 smtClean="0">
                <a:latin typeface="Verdana" panose="020B0604030504040204" pitchFamily="34" charset="0"/>
              </a:rPr>
              <a:t>Ideas generales vinculadas a </a:t>
            </a:r>
            <a:r>
              <a:rPr lang="es-ES" altLang="ca-ES" sz="4000" b="1" dirty="0">
                <a:latin typeface="Verdana" panose="020B0604030504040204" pitchFamily="34" charset="0"/>
              </a:rPr>
              <a:t>la </a:t>
            </a:r>
            <a:r>
              <a:rPr lang="es-ES" altLang="ca-ES" sz="4000" b="1" dirty="0" smtClean="0">
                <a:latin typeface="Verdana" panose="020B0604030504040204" pitchFamily="34" charset="0"/>
              </a:rPr>
              <a:t>educación, para el debate</a:t>
            </a:r>
            <a:endParaRPr lang="es-ES" altLang="ca-ES" sz="4000" b="1" dirty="0">
              <a:latin typeface="Verdana" panose="020B0604030504040204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091" y="1700214"/>
            <a:ext cx="9906000" cy="4465637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dirty="0" smtClean="0"/>
              <a:t>Es un derecho universal.</a:t>
            </a:r>
          </a:p>
          <a:p>
            <a:pPr eaLnBrk="1" hangingPunct="1"/>
            <a:r>
              <a:rPr lang="es-ES" altLang="ca-ES" dirty="0" smtClean="0"/>
              <a:t>Es una oportunidad.</a:t>
            </a:r>
          </a:p>
          <a:p>
            <a:pPr eaLnBrk="1" hangingPunct="1"/>
            <a:r>
              <a:rPr lang="es-ES" altLang="ca-ES" dirty="0" smtClean="0"/>
              <a:t>Es</a:t>
            </a:r>
            <a:r>
              <a:rPr lang="es-ES" altLang="ca-ES" b="1" u="sng" dirty="0" smtClean="0"/>
              <a:t> el bagaje que la sociedad da a todas las personas.</a:t>
            </a:r>
          </a:p>
          <a:p>
            <a:pPr eaLnBrk="1" hangingPunct="1"/>
            <a:r>
              <a:rPr lang="es-ES" altLang="ca-ES" dirty="0" smtClean="0"/>
              <a:t>Ha de formar parte del reto colectivo, al menos hasta la Postobligatoria (Tópico: la escuela enseña y la familia educa). </a:t>
            </a:r>
          </a:p>
          <a:p>
            <a:pPr eaLnBrk="1" hangingPunct="1"/>
            <a:r>
              <a:rPr lang="es-ES" altLang="ca-ES" dirty="0" smtClean="0"/>
              <a:t>Debe continuar toda la vida.</a:t>
            </a:r>
          </a:p>
          <a:p>
            <a:pPr>
              <a:lnSpc>
                <a:spcPct val="90000"/>
              </a:lnSpc>
            </a:pPr>
            <a:r>
              <a:rPr lang="es-ES" altLang="ca-ES" b="1" dirty="0" smtClean="0"/>
              <a:t>Educar es Acompañar, </a:t>
            </a:r>
            <a:r>
              <a:rPr lang="es-ES" altLang="ca-ES" b="1" u="sng" dirty="0">
                <a:solidFill>
                  <a:srgbClr val="FF3300"/>
                </a:solidFill>
              </a:rPr>
              <a:t>no </a:t>
            </a:r>
            <a:r>
              <a:rPr lang="es-ES" altLang="ca-ES" b="1" u="sng" dirty="0" smtClean="0">
                <a:solidFill>
                  <a:srgbClr val="FF3300"/>
                </a:solidFill>
              </a:rPr>
              <a:t>sobreproteger</a:t>
            </a:r>
            <a:r>
              <a:rPr lang="es-ES" altLang="ca-ES" dirty="0" smtClean="0"/>
              <a:t>.</a:t>
            </a:r>
            <a:endParaRPr lang="es-ES" altLang="ca-ES" b="1" dirty="0"/>
          </a:p>
          <a:p>
            <a:pPr>
              <a:lnSpc>
                <a:spcPct val="90000"/>
              </a:lnSpc>
            </a:pPr>
            <a:r>
              <a:rPr lang="es-ES" altLang="ca-ES" b="1" dirty="0"/>
              <a:t>Escuchar... </a:t>
            </a:r>
            <a:r>
              <a:rPr lang="es-ES" altLang="ca-ES" u="sng" dirty="0"/>
              <a:t>Comprender, guiar y abrir nuevos  caminos. </a:t>
            </a:r>
            <a:r>
              <a:rPr lang="es-ES" altLang="ca-ES" b="1" dirty="0"/>
              <a:t>No repetir lo que ya </a:t>
            </a:r>
            <a:r>
              <a:rPr lang="es-ES" altLang="ca-ES" b="1" dirty="0" smtClean="0"/>
              <a:t>saben.</a:t>
            </a:r>
            <a:endParaRPr lang="es-ES" altLang="ca-ES" b="1" dirty="0"/>
          </a:p>
          <a:p>
            <a:pPr>
              <a:lnSpc>
                <a:spcPct val="90000"/>
              </a:lnSpc>
            </a:pPr>
            <a:r>
              <a:rPr lang="es-ES" altLang="ca-ES" b="1" dirty="0" smtClean="0">
                <a:solidFill>
                  <a:srgbClr val="0066FF"/>
                </a:solidFill>
              </a:rPr>
              <a:t>Ofrecer criterios para </a:t>
            </a:r>
            <a:r>
              <a:rPr lang="es-ES" altLang="ca-ES" b="1" dirty="0">
                <a:solidFill>
                  <a:srgbClr val="0066FF"/>
                </a:solidFill>
              </a:rPr>
              <a:t>poder actuar de forma </a:t>
            </a:r>
            <a:r>
              <a:rPr lang="es-ES" altLang="ca-ES" b="1" dirty="0" smtClean="0">
                <a:solidFill>
                  <a:srgbClr val="0066FF"/>
                </a:solidFill>
              </a:rPr>
              <a:t>autónoma y favorecer la reflexión.</a:t>
            </a:r>
          </a:p>
          <a:p>
            <a:pPr>
              <a:lnSpc>
                <a:spcPct val="90000"/>
              </a:lnSpc>
            </a:pPr>
            <a:r>
              <a:rPr lang="es-ES" altLang="ca-ES" b="1" dirty="0" smtClean="0">
                <a:solidFill>
                  <a:srgbClr val="FF3300"/>
                </a:solidFill>
              </a:rPr>
              <a:t>Implica </a:t>
            </a:r>
            <a:r>
              <a:rPr lang="es-ES" altLang="ca-ES" b="1" dirty="0">
                <a:solidFill>
                  <a:srgbClr val="FF3300"/>
                </a:solidFill>
              </a:rPr>
              <a:t>dar oportunidades, </a:t>
            </a:r>
            <a:r>
              <a:rPr lang="es-ES" altLang="ca-ES" b="1" dirty="0"/>
              <a:t>protagonismo y </a:t>
            </a:r>
            <a:r>
              <a:rPr lang="es-ES" altLang="ca-ES" dirty="0"/>
              <a:t>espacio para crecer</a:t>
            </a:r>
            <a:r>
              <a:rPr lang="es-ES" altLang="ca-ES" b="1" dirty="0"/>
              <a:t> con confianza y riesgos </a:t>
            </a:r>
            <a:r>
              <a:rPr lang="es-ES" altLang="ca-ES" b="1" dirty="0" smtClean="0"/>
              <a:t>moderados.</a:t>
            </a:r>
            <a:endParaRPr lang="es-ES" altLang="ca-ES" b="1" dirty="0"/>
          </a:p>
          <a:p>
            <a:pPr>
              <a:lnSpc>
                <a:spcPct val="90000"/>
              </a:lnSpc>
            </a:pPr>
            <a:r>
              <a:rPr lang="es-ES" altLang="ca-ES" b="1" dirty="0" smtClean="0">
                <a:solidFill>
                  <a:srgbClr val="0066FF"/>
                </a:solidFill>
              </a:rPr>
              <a:t>Enseñar </a:t>
            </a:r>
            <a:r>
              <a:rPr lang="es-ES" altLang="ca-ES" b="1" dirty="0">
                <a:solidFill>
                  <a:srgbClr val="0066FF"/>
                </a:solidFill>
              </a:rPr>
              <a:t>a </a:t>
            </a:r>
            <a:r>
              <a:rPr lang="es-ES" altLang="ca-ES" b="1" dirty="0" smtClean="0">
                <a:solidFill>
                  <a:srgbClr val="0066FF"/>
                </a:solidFill>
              </a:rPr>
              <a:t>tomar decisiones y </a:t>
            </a:r>
            <a:r>
              <a:rPr lang="es-ES" altLang="ca-ES" b="1" u="sng" dirty="0" smtClean="0">
                <a:solidFill>
                  <a:srgbClr val="0066FF"/>
                </a:solidFill>
              </a:rPr>
              <a:t>ver consecuencias para revisar </a:t>
            </a:r>
            <a:r>
              <a:rPr lang="es-ES" altLang="ca-ES" b="1" dirty="0" smtClean="0">
                <a:solidFill>
                  <a:srgbClr val="FF3300"/>
                </a:solidFill>
              </a:rPr>
              <a:t> las decisiones.</a:t>
            </a:r>
            <a:endParaRPr lang="es-ES" altLang="ca-ES" b="1" dirty="0">
              <a:solidFill>
                <a:srgbClr val="FF3300"/>
              </a:solidFill>
            </a:endParaRPr>
          </a:p>
          <a:p>
            <a:pPr eaLnBrk="1" hangingPunct="1"/>
            <a:endParaRPr lang="es-ES" altLang="ca-ES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80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820201"/>
              </p:ext>
            </p:extLst>
          </p:nvPr>
        </p:nvGraphicFramePr>
        <p:xfrm>
          <a:off x="4394199" y="2133599"/>
          <a:ext cx="7110413" cy="399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847" y="673042"/>
            <a:ext cx="1219306" cy="140220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1460499" y="609354"/>
            <a:ext cx="5308601" cy="116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La educación y la convivencia: Punto de partida y aspectos Individuales (la persona) y relacionales (el grupo). </a:t>
            </a:r>
            <a:endParaRPr lang="es-ES" b="1" dirty="0"/>
          </a:p>
          <a:p>
            <a:endParaRPr lang="es-ES" b="1" dirty="0" smtClean="0"/>
          </a:p>
        </p:txBody>
      </p:sp>
      <p:sp>
        <p:nvSpPr>
          <p:cNvPr id="3" name="Flecha derecha 2"/>
          <p:cNvSpPr/>
          <p:nvPr/>
        </p:nvSpPr>
        <p:spPr>
          <a:xfrm>
            <a:off x="3060700" y="2400300"/>
            <a:ext cx="2108200" cy="419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19</a:t>
            </a:fld>
            <a:endParaRPr lang="ca-ES"/>
          </a:p>
        </p:txBody>
      </p:sp>
      <p:sp>
        <p:nvSpPr>
          <p:cNvPr id="8" name="Arco de bloque 7"/>
          <p:cNvSpPr/>
          <p:nvPr/>
        </p:nvSpPr>
        <p:spPr>
          <a:xfrm>
            <a:off x="6197600" y="4755522"/>
            <a:ext cx="3327400" cy="762000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3910" y="4755522"/>
            <a:ext cx="170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5. </a:t>
            </a:r>
            <a:r>
              <a:rPr lang="es-ES" sz="1400" b="1" dirty="0"/>
              <a:t>C</a:t>
            </a:r>
            <a:r>
              <a:rPr lang="es-ES" sz="1400" b="1" dirty="0" smtClean="0"/>
              <a:t>onvivencia y prevención de la  violencia.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9782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Guión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conferencia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884219"/>
            <a:ext cx="8915400" cy="453043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s-ES" sz="1400" b="1" dirty="0" smtClean="0"/>
              <a:t>La perspectiva del enfoque.</a:t>
            </a:r>
            <a:endParaRPr lang="es-ES" sz="1400" dirty="0" smtClean="0"/>
          </a:p>
          <a:p>
            <a:pPr>
              <a:buFont typeface="+mj-lt"/>
              <a:buAutoNum type="arabicPeriod"/>
            </a:pPr>
            <a:r>
              <a:rPr lang="es-ES" sz="1400" b="1" dirty="0" smtClean="0"/>
              <a:t>Breve</a:t>
            </a:r>
            <a:r>
              <a:rPr lang="es-ES" sz="1400" dirty="0" smtClean="0"/>
              <a:t> </a:t>
            </a:r>
            <a:r>
              <a:rPr lang="es-ES" sz="1400" b="1" dirty="0" smtClean="0"/>
              <a:t>mirada a la actualidad</a:t>
            </a:r>
            <a:r>
              <a:rPr lang="es-ES" sz="1400" dirty="0" smtClean="0"/>
              <a:t>: ¿Cambios, repercusiones, desconcierto?</a:t>
            </a:r>
          </a:p>
          <a:p>
            <a:pPr>
              <a:buFont typeface="+mj-lt"/>
              <a:buAutoNum type="arabicPeriod"/>
            </a:pPr>
            <a:r>
              <a:rPr lang="es-ES" sz="1400" b="1" dirty="0" smtClean="0"/>
              <a:t>La educación</a:t>
            </a:r>
            <a:r>
              <a:rPr lang="es-ES" sz="1400" dirty="0" smtClean="0"/>
              <a:t>: Algunas ideas marco.</a:t>
            </a:r>
          </a:p>
          <a:p>
            <a:pPr lvl="1">
              <a:buFont typeface="+mj-lt"/>
              <a:buAutoNum type="arabicPeriod"/>
            </a:pPr>
            <a:r>
              <a:rPr lang="es-ES" sz="1400" dirty="0" smtClean="0"/>
              <a:t>Ejes clave de la educación y la convivencia: El YO/SER (Aspectos individuales) LOS DEMÁS/ESTAR (aspectos relacionales) </a:t>
            </a:r>
            <a:endParaRPr lang="es-ES" sz="1400" dirty="0"/>
          </a:p>
          <a:p>
            <a:pPr>
              <a:buFont typeface="+mj-lt"/>
              <a:buAutoNum type="arabicPeriod"/>
            </a:pPr>
            <a:r>
              <a:rPr lang="es-ES" sz="1400" b="1" dirty="0"/>
              <a:t>A</a:t>
            </a:r>
            <a:r>
              <a:rPr lang="es-ES" sz="1400" b="1" dirty="0" smtClean="0"/>
              <a:t>gentes educativos:</a:t>
            </a:r>
          </a:p>
          <a:p>
            <a:pPr lvl="1">
              <a:buFont typeface="+mj-lt"/>
              <a:buAutoNum type="arabicPeriod"/>
            </a:pPr>
            <a:r>
              <a:rPr lang="es-ES" sz="1400" dirty="0" smtClean="0"/>
              <a:t>La familia: en relación a la madurez y  convivencia.</a:t>
            </a:r>
          </a:p>
          <a:p>
            <a:pPr lvl="1">
              <a:buFont typeface="+mj-lt"/>
              <a:buAutoNum type="arabicPeriod"/>
            </a:pPr>
            <a:r>
              <a:rPr lang="es-ES" sz="1400" dirty="0" smtClean="0"/>
              <a:t>La escuela: en relación a la </a:t>
            </a:r>
            <a:r>
              <a:rPr lang="es-ES" sz="1400" dirty="0"/>
              <a:t>convivencia y a la madurez </a:t>
            </a:r>
            <a:r>
              <a:rPr lang="es-ES" sz="1400" dirty="0" smtClean="0"/>
              <a:t>.</a:t>
            </a:r>
            <a:endParaRPr lang="es-ES" sz="1400" dirty="0"/>
          </a:p>
          <a:p>
            <a:pPr>
              <a:buFont typeface="+mj-lt"/>
              <a:buAutoNum type="arabicPeriod"/>
            </a:pPr>
            <a:r>
              <a:rPr lang="es-ES" sz="1400" b="1" dirty="0" smtClean="0"/>
              <a:t>Convivencia y prevención de la violencia.</a:t>
            </a:r>
          </a:p>
          <a:p>
            <a:pPr>
              <a:buFont typeface="+mj-lt"/>
              <a:buAutoNum type="arabicPeriod"/>
            </a:pPr>
            <a:r>
              <a:rPr lang="es-ES" sz="1400" b="1" dirty="0" smtClean="0"/>
              <a:t>La comunidad y el entorno: Contexto donde los agentes educan:</a:t>
            </a:r>
          </a:p>
          <a:p>
            <a:pPr lvl="1">
              <a:buFont typeface="+mj-lt"/>
              <a:buAutoNum type="arabicPeriod"/>
            </a:pPr>
            <a:r>
              <a:rPr lang="es-ES" sz="1400" dirty="0" smtClean="0"/>
              <a:t>Familia y escuela (y entorno). </a:t>
            </a:r>
          </a:p>
          <a:p>
            <a:pPr lvl="1">
              <a:buFont typeface="+mj-lt"/>
              <a:buAutoNum type="arabicPeriod"/>
            </a:pPr>
            <a:r>
              <a:rPr lang="es-ES" sz="1400" dirty="0" smtClean="0"/>
              <a:t>Aspectos </a:t>
            </a:r>
            <a:r>
              <a:rPr lang="es-ES" sz="1400" dirty="0"/>
              <a:t>comunes y e</a:t>
            </a:r>
            <a:r>
              <a:rPr lang="es-ES" sz="1400" dirty="0" smtClean="0"/>
              <a:t>specificidades.</a:t>
            </a:r>
          </a:p>
          <a:p>
            <a:pPr>
              <a:buFont typeface="+mj-lt"/>
              <a:buAutoNum type="arabicPeriod"/>
            </a:pPr>
            <a:r>
              <a:rPr lang="es-ES" sz="1400" b="1" dirty="0" smtClean="0"/>
              <a:t>Ideas a priorizar.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66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5319712" y="1082675"/>
            <a:ext cx="5085051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Aprender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a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ca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SER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7" y="4667251"/>
            <a:ext cx="22383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8" name="Picture 1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76250"/>
            <a:ext cx="23034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5727699" y="4285575"/>
            <a:ext cx="5580000" cy="15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99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Ego: 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Bases personales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crecimiento 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según edad y…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86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874871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madurez: factor de protección </a:t>
            </a:r>
            <a:r>
              <a:rPr lang="es-ES" altLang="ca-ES" sz="2800" b="1" dirty="0" smtClean="0">
                <a:latin typeface="Tahoma" panose="020B0604030504040204" pitchFamily="34" charset="0"/>
              </a:rPr>
              <a:t>(según edad no según el lugar en la fratría...)</a:t>
            </a:r>
            <a:r>
              <a:rPr lang="es-ES" altLang="ca-ES" sz="4000" b="1" dirty="0" smtClean="0">
                <a:latin typeface="Tahoma" panose="020B0604030504040204" pitchFamily="34" charset="0"/>
              </a:rPr>
              <a:t> </a:t>
            </a:r>
            <a:endParaRPr lang="es-ES" altLang="ca-ES" sz="4000" b="1" dirty="0">
              <a:latin typeface="Tahoma" panose="020B060403050404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418" y="1538288"/>
            <a:ext cx="10861964" cy="48348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ca-ES" sz="2000" dirty="0" smtClean="0"/>
              <a:t>Saber quién soy y qué he de hacer, </a:t>
            </a:r>
            <a:r>
              <a:rPr lang="es-ES" altLang="ca-ES" sz="2000" b="1" dirty="0" smtClean="0"/>
              <a:t>¡</a:t>
            </a:r>
            <a:r>
              <a:rPr lang="es-ES" altLang="ca-ES" sz="2000" b="1" dirty="0"/>
              <a:t>p</a:t>
            </a:r>
            <a:r>
              <a:rPr lang="es-ES" altLang="ca-ES" sz="2000" b="1" dirty="0" smtClean="0"/>
              <a:t>or tanto actuar!</a:t>
            </a:r>
            <a:endParaRPr lang="es-ES" altLang="ca-ES" sz="2000" dirty="0" smtClean="0"/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Tener criterios</a:t>
            </a:r>
            <a:r>
              <a:rPr lang="es-ES" altLang="ca-ES" sz="2000" b="1" dirty="0" smtClean="0"/>
              <a:t> </a:t>
            </a:r>
            <a:r>
              <a:rPr lang="es-ES" altLang="ca-ES" sz="2000" dirty="0" smtClean="0"/>
              <a:t>para comprender las necesidades. “La voz de las personas adultas que explican sin exageraciones”. </a:t>
            </a:r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Expectativas de crecimiento (no hitos concretos). 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Participar en las propias necesidades cotidianas</a:t>
            </a:r>
            <a:r>
              <a:rPr lang="es-ES" altLang="ca-ES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Comprensión de las dificultades y actuaciones</a:t>
            </a:r>
            <a:r>
              <a:rPr lang="es-ES" altLang="ca-ES" sz="20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Apoyo y acompañamiento sin incoherencias (¿Repetir? No).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Responder a las demandas y tener</a:t>
            </a:r>
            <a:r>
              <a:rPr lang="es-ES" altLang="ca-ES" sz="2000" dirty="0" smtClean="0"/>
              <a:t> la lógica ayuda si hay implicación. 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Repercusiones: Base del proceso educativo:</a:t>
            </a:r>
          </a:p>
          <a:p>
            <a:pPr lvl="1">
              <a:lnSpc>
                <a:spcPct val="80000"/>
              </a:lnSpc>
            </a:pPr>
            <a:r>
              <a:rPr lang="es-ES" altLang="ca-ES" sz="2000" dirty="0" smtClean="0"/>
              <a:t>Aceptación (autovaloración), autoestima  y confianza.</a:t>
            </a:r>
          </a:p>
          <a:p>
            <a:pPr lvl="1">
              <a:lnSpc>
                <a:spcPct val="80000"/>
              </a:lnSpc>
            </a:pPr>
            <a:r>
              <a:rPr lang="es-ES" altLang="ca-ES" sz="2000" dirty="0" smtClean="0"/>
              <a:t>Autocuidado pensando en el presente y el futuro.</a:t>
            </a:r>
          </a:p>
          <a:p>
            <a:pPr lvl="1">
              <a:lnSpc>
                <a:spcPct val="80000"/>
              </a:lnSpc>
            </a:pPr>
            <a:r>
              <a:rPr lang="es-ES" altLang="ca-ES" sz="2000" dirty="0" smtClean="0"/>
              <a:t>Progresiva competencia para tener cuidado de los demás.</a:t>
            </a:r>
          </a:p>
          <a:p>
            <a:pPr lvl="1">
              <a:lnSpc>
                <a:spcPct val="80000"/>
              </a:lnSpc>
            </a:pPr>
            <a:r>
              <a:rPr lang="es-ES" altLang="ca-ES" sz="2000" dirty="0" smtClean="0"/>
              <a:t>Distorsión en el proceso evolutivo global.</a:t>
            </a:r>
            <a:endParaRPr lang="es-ES" altLang="ca-ES" sz="20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>
                <a:hlinkClick r:id="rId2"/>
              </a:rPr>
              <a:t>mariajesus.comellas@uab.c</a:t>
            </a:r>
            <a:r>
              <a:rPr lang="ca-ES" dirty="0" smtClean="0"/>
              <a:t>  </a:t>
            </a:r>
            <a:r>
              <a:rPr lang="ca-ES" dirty="0" err="1" smtClean="0"/>
              <a:t>at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21</a:t>
            </a:fld>
            <a:endParaRPr lang="ca-ES"/>
          </a:p>
        </p:txBody>
      </p:sp>
      <p:pic>
        <p:nvPicPr>
          <p:cNvPr id="6" name="Picture 4" descr="1167366-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4" y="4505325"/>
            <a:ext cx="21526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429491"/>
            <a:ext cx="8911687" cy="1475509"/>
          </a:xfrm>
        </p:spPr>
        <p:txBody>
          <a:bodyPr/>
          <a:lstStyle/>
          <a:p>
            <a:r>
              <a:rPr lang="es-ES" alt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realidad: LA VIDA </a:t>
            </a:r>
            <a:r>
              <a:rPr lang="es-ES" altLang="ca-ES" b="1" dirty="0" smtClean="0">
                <a:latin typeface="Tahoma" panose="020B0604030504040204" pitchFamily="34" charset="0"/>
              </a:rPr>
              <a:t/>
            </a:r>
            <a:br>
              <a:rPr lang="es-ES" altLang="ca-ES" b="1" dirty="0" smtClean="0">
                <a:latin typeface="Tahoma" panose="020B0604030504040204" pitchFamily="34" charset="0"/>
              </a:rPr>
            </a:br>
            <a:r>
              <a:rPr lang="es-ES" altLang="ca-ES" sz="2400" b="1" dirty="0" smtClean="0">
                <a:latin typeface="Tahoma" panose="020B0604030504040204" pitchFamily="34" charset="0"/>
              </a:rPr>
              <a:t>EL escenario donde se educa</a:t>
            </a:r>
            <a:endParaRPr lang="es-ES" altLang="ca-ES" sz="2400" b="1" dirty="0">
              <a:latin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0145" y="1898072"/>
            <a:ext cx="9850581" cy="47710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ca-ES" sz="2000" dirty="0"/>
              <a:t>Es preciso potenciar la comprensión del contexto, momentos, personas y </a:t>
            </a:r>
            <a:r>
              <a:rPr lang="es-ES" altLang="ca-ES" sz="2000" dirty="0" smtClean="0"/>
              <a:t>lugares.</a:t>
            </a:r>
            <a:endParaRPr lang="es-ES" altLang="ca-ES" sz="2000" dirty="0"/>
          </a:p>
          <a:p>
            <a:pPr>
              <a:lnSpc>
                <a:spcPct val="80000"/>
              </a:lnSpc>
            </a:pPr>
            <a:r>
              <a:rPr lang="es-ES" altLang="ca-ES" sz="2000" dirty="0"/>
              <a:t>Los argumentos profesionales: </a:t>
            </a:r>
            <a:r>
              <a:rPr lang="es-ES" altLang="ca-ES" sz="2000" dirty="0" smtClean="0"/>
              <a:t>Salud</a:t>
            </a:r>
            <a:r>
              <a:rPr lang="es-ES" altLang="ca-ES" sz="2000" dirty="0"/>
              <a:t>, </a:t>
            </a:r>
            <a:r>
              <a:rPr lang="es-ES" altLang="ca-ES" sz="2000" dirty="0" smtClean="0"/>
              <a:t>formación… </a:t>
            </a:r>
            <a:r>
              <a:rPr lang="es-ES" altLang="ca-ES" sz="2000" dirty="0"/>
              <a:t>tienen aplicación </a:t>
            </a:r>
            <a:r>
              <a:rPr lang="es-ES" altLang="ca-ES" sz="2000" dirty="0" smtClean="0"/>
              <a:t>a lo largo de la vida.</a:t>
            </a:r>
            <a:endParaRPr lang="es-ES" altLang="ca-ES" sz="2000" dirty="0"/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La </a:t>
            </a:r>
            <a:r>
              <a:rPr lang="es-ES" altLang="ca-ES" sz="2000" dirty="0"/>
              <a:t>lógica y el valor de aprovechar </a:t>
            </a:r>
            <a:r>
              <a:rPr lang="es-ES" altLang="ca-ES" sz="2000" dirty="0" smtClean="0"/>
              <a:t>la </a:t>
            </a:r>
            <a:r>
              <a:rPr lang="es-ES" altLang="ca-ES" sz="2000" dirty="0"/>
              <a:t>vida cotidiana. Qué pasa y por qué. </a:t>
            </a:r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De acuerdo con la edad, conocer cómo se resuelven las necesidades domésticas y sociales del día a día. </a:t>
            </a:r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La casa no es un hotel y la escuela es patrimonio social: Deben cuidarse los materiales</a:t>
            </a:r>
            <a:r>
              <a:rPr lang="es-ES" altLang="ca-ES" sz="2000" dirty="0"/>
              <a:t>.</a:t>
            </a:r>
            <a:endParaRPr lang="es-ES" altLang="ca-ES" sz="2000" dirty="0" smtClean="0"/>
          </a:p>
          <a:p>
            <a:pPr>
              <a:lnSpc>
                <a:spcPct val="80000"/>
              </a:lnSpc>
            </a:pPr>
            <a:r>
              <a:rPr lang="es-ES" altLang="ca-ES" sz="2000" dirty="0" smtClean="0"/>
              <a:t>No son voluntades o caprichos personales sino necesidades.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La vida es tozuda y la realidad se impone.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ca-ES" sz="1200" i="1" dirty="0" smtClean="0"/>
              <a:t>(</a:t>
            </a:r>
            <a:r>
              <a:rPr lang="es-ES" altLang="ca-ES" sz="1200" i="1" dirty="0"/>
              <a:t>Maruja Torres Más masters da la vida)</a:t>
            </a:r>
            <a:r>
              <a:rPr lang="es-ES" altLang="ca-ES" sz="1200" dirty="0"/>
              <a:t>.</a:t>
            </a:r>
            <a:r>
              <a:rPr lang="es-ES" altLang="ca-ES" dirty="0"/>
              <a:t> </a:t>
            </a:r>
            <a:endParaRPr lang="ca-ES" altLang="ca-ES" dirty="0"/>
          </a:p>
        </p:txBody>
      </p:sp>
      <p:pic>
        <p:nvPicPr>
          <p:cNvPr id="15364" name="Picture 4" descr="taller-de-cu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06" y="119063"/>
            <a:ext cx="2484437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55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471055"/>
            <a:ext cx="9764712" cy="1433945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 en el contexto familiar </a:t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escolar. Aspectos a considerar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1579" y="2133600"/>
            <a:ext cx="9294812" cy="4002208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Entre el placer (el ego) y las exigencias (la realidad).</a:t>
            </a:r>
          </a:p>
          <a:p>
            <a:r>
              <a:rPr lang="es-ES" dirty="0" smtClean="0"/>
              <a:t>Asumir el propio lugar en la familia y en la escuela (autoimagen, autoestima).</a:t>
            </a:r>
          </a:p>
          <a:p>
            <a:r>
              <a:rPr lang="es-ES" dirty="0" smtClean="0"/>
              <a:t>Los estereotipos: El hijo mayor, la niña, despistado, rebelde, inteligente… </a:t>
            </a:r>
            <a:r>
              <a:rPr lang="es-ES" dirty="0"/>
              <a:t>A</a:t>
            </a:r>
            <a:r>
              <a:rPr lang="es-ES" dirty="0" smtClean="0"/>
              <a:t>tribuciones y repercusiones en la identidad y el rol.</a:t>
            </a:r>
          </a:p>
          <a:p>
            <a:r>
              <a:rPr lang="es-ES" dirty="0" smtClean="0"/>
              <a:t>La formación diversa de las personas adultas y las exigencias sociales.</a:t>
            </a:r>
          </a:p>
          <a:p>
            <a:r>
              <a:rPr lang="es-ES" dirty="0" smtClean="0"/>
              <a:t>Las demandas infantiles y adolecentes en su proceso de autoafirmación.</a:t>
            </a:r>
          </a:p>
          <a:p>
            <a:r>
              <a:rPr lang="es-ES" dirty="0" smtClean="0"/>
              <a:t>Las exigencias del complejo aprendizaje de la autonomía,  tomar decisiones, cumplir, asumir la responsabilidad (repetición, premios vs castigo, consecuencias).</a:t>
            </a:r>
          </a:p>
          <a:p>
            <a:r>
              <a:rPr lang="es-ES" dirty="0" smtClean="0"/>
              <a:t>Los miedos adultos ante los riesgos del crecimiento.</a:t>
            </a:r>
          </a:p>
          <a:p>
            <a:r>
              <a:rPr lang="es-ES" dirty="0" smtClean="0"/>
              <a:t>Las </a:t>
            </a:r>
            <a:r>
              <a:rPr lang="es-ES" dirty="0"/>
              <a:t>renuncias </a:t>
            </a:r>
            <a:r>
              <a:rPr lang="es-ES" dirty="0" smtClean="0"/>
              <a:t>personales (posibles) de las personas adultas.</a:t>
            </a:r>
          </a:p>
          <a:p>
            <a:r>
              <a:rPr lang="es-ES" dirty="0" smtClean="0"/>
              <a:t>De los síntomas a los trastornos, las patologías, las orientaciones y los tratamientos. </a:t>
            </a:r>
            <a:endParaRPr lang="es-ES" dirty="0"/>
          </a:p>
          <a:p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23</a:t>
            </a:fld>
            <a:endParaRPr lang="ca-E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39" y="2667000"/>
            <a:ext cx="2327360" cy="18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4441826" y="2019300"/>
            <a:ext cx="4016374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Aprender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a  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ca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ESTAR</a:t>
            </a:r>
          </a:p>
        </p:txBody>
      </p:sp>
      <p:pic>
        <p:nvPicPr>
          <p:cNvPr id="53256" name="Picture 8" descr="20081005elpepivin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72" y="968375"/>
            <a:ext cx="2845804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7" y="4667251"/>
            <a:ext cx="22383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8" name="Picture 10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76250"/>
            <a:ext cx="23034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24</a:t>
            </a:fld>
            <a:endParaRPr lang="ca-ES"/>
          </a:p>
        </p:txBody>
      </p:sp>
      <p:sp>
        <p:nvSpPr>
          <p:cNvPr id="4" name="Rectángulo 3"/>
          <p:cNvSpPr/>
          <p:nvPr/>
        </p:nvSpPr>
        <p:spPr>
          <a:xfrm>
            <a:off x="5105400" y="5048251"/>
            <a:ext cx="6438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Socialización/Alteridad</a:t>
            </a:r>
            <a:endParaRPr lang="es-E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s-E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Relación y conducta</a:t>
            </a:r>
          </a:p>
          <a:p>
            <a:pPr algn="ctr"/>
            <a:r>
              <a:rPr lang="es-E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según edad y …</a:t>
            </a:r>
          </a:p>
        </p:txBody>
      </p:sp>
    </p:spTree>
    <p:extLst>
      <p:ext uri="{BB962C8B-B14F-4D97-AF65-F5344CB8AC3E}">
        <p14:creationId xmlns:p14="http://schemas.microsoft.com/office/powerpoint/2010/main" val="18255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01782"/>
            <a:ext cx="9280420" cy="1503218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 </a:t>
            </a:r>
            <a:r>
              <a:rPr lang="es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</a:t>
            </a:r>
            <a:br>
              <a:rPr lang="es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“Vivir con”</a:t>
            </a:r>
            <a:endParaRPr lang="es-E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2050473"/>
            <a:ext cx="10196945" cy="441959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Proceso </a:t>
            </a:r>
            <a:r>
              <a:rPr lang="es-ES" dirty="0"/>
              <a:t>mediante </a:t>
            </a:r>
            <a:r>
              <a:rPr lang="es-ES" dirty="0" smtClean="0"/>
              <a:t>el que se aprenden </a:t>
            </a:r>
            <a:r>
              <a:rPr lang="es-ES" dirty="0"/>
              <a:t>los </a:t>
            </a:r>
            <a:r>
              <a:rPr lang="es-ES" b="1" dirty="0"/>
              <a:t>elementos socioculturales </a:t>
            </a:r>
            <a:r>
              <a:rPr lang="es-ES" b="1" dirty="0" smtClean="0"/>
              <a:t>del contexto y </a:t>
            </a:r>
            <a:r>
              <a:rPr lang="es-ES" dirty="0" smtClean="0"/>
              <a:t>se integran en la </a:t>
            </a:r>
            <a:r>
              <a:rPr lang="es-ES" dirty="0"/>
              <a:t>estructura de </a:t>
            </a:r>
            <a:r>
              <a:rPr lang="es-ES" dirty="0" smtClean="0"/>
              <a:t>la personalidad </a:t>
            </a:r>
            <a:r>
              <a:rPr lang="es-ES" dirty="0"/>
              <a:t>bajo la influencia de experiencias y de agentes sociales </a:t>
            </a:r>
            <a:r>
              <a:rPr lang="es-ES" dirty="0" smtClean="0"/>
              <a:t>significativos.</a:t>
            </a:r>
          </a:p>
          <a:p>
            <a:r>
              <a:rPr lang="es-ES" dirty="0"/>
              <a:t>Se toma </a:t>
            </a:r>
            <a:r>
              <a:rPr lang="es-ES" dirty="0" smtClean="0"/>
              <a:t> </a:t>
            </a:r>
            <a:r>
              <a:rPr lang="es-ES" dirty="0"/>
              <a:t>conciencia de la </a:t>
            </a:r>
            <a:r>
              <a:rPr lang="es-ES" b="1" dirty="0"/>
              <a:t>estructura  social </a:t>
            </a:r>
            <a:r>
              <a:rPr lang="es-ES" dirty="0"/>
              <a:t>y </a:t>
            </a:r>
            <a:r>
              <a:rPr lang="es-ES" dirty="0" smtClean="0"/>
              <a:t>se aprende </a:t>
            </a:r>
            <a:r>
              <a:rPr lang="es-ES" dirty="0"/>
              <a:t>a diferenciar lo aceptable </a:t>
            </a:r>
            <a:r>
              <a:rPr lang="es-ES" dirty="0" smtClean="0"/>
              <a:t>(normas: positivo</a:t>
            </a:r>
            <a:r>
              <a:rPr lang="es-ES" dirty="0"/>
              <a:t>) de lo inaceptable (</a:t>
            </a:r>
            <a:r>
              <a:rPr lang="es-ES" dirty="0" smtClean="0"/>
              <a:t>negativo)diferenciando los aspectos formales de los valores subyacentes.</a:t>
            </a:r>
          </a:p>
          <a:p>
            <a:r>
              <a:rPr lang="es-ES" dirty="0" smtClean="0"/>
              <a:t>Permite comprender el rol personal/individual y el institucional.</a:t>
            </a:r>
          </a:p>
          <a:p>
            <a:r>
              <a:rPr lang="es-ES" dirty="0" smtClean="0"/>
              <a:t>Favorece el reconocimiento de las personas, su identidad al margen de sus condiciones personales y </a:t>
            </a:r>
            <a:r>
              <a:rPr lang="es-ES" dirty="0"/>
              <a:t>sociales, su rol (afectividad/apoyo; </a:t>
            </a:r>
            <a:r>
              <a:rPr lang="es-ES" dirty="0" smtClean="0"/>
              <a:t>autoridad </a:t>
            </a:r>
            <a:r>
              <a:rPr lang="es-ES" dirty="0"/>
              <a:t>exigencia de </a:t>
            </a:r>
            <a:r>
              <a:rPr lang="es-ES" dirty="0" smtClean="0"/>
              <a:t>madurez</a:t>
            </a:r>
            <a:r>
              <a:rPr lang="es-ES" dirty="0"/>
              <a:t>)</a:t>
            </a:r>
            <a:r>
              <a:rPr lang="es-ES" dirty="0" smtClean="0"/>
              <a:t>.</a:t>
            </a:r>
          </a:p>
          <a:p>
            <a:r>
              <a:rPr lang="es-ES" dirty="0" smtClean="0"/>
              <a:t>Permite la adaptación </a:t>
            </a:r>
            <a:r>
              <a:rPr lang="es-ES" dirty="0"/>
              <a:t>al entorno social en cuyo seno debe vivir. </a:t>
            </a:r>
            <a:endParaRPr lang="es-ES" dirty="0" smtClean="0"/>
          </a:p>
          <a:p>
            <a:r>
              <a:rPr lang="es-ES" dirty="0" smtClean="0"/>
              <a:t>Implica actitudes y valores: miembros de la comunidad. Participación, Cooperación, </a:t>
            </a:r>
          </a:p>
          <a:p>
            <a:r>
              <a:rPr lang="es-ES" dirty="0" smtClean="0"/>
              <a:t>Favorece la comunicación, las relaciones y el bienestar de todos los miembros de la comunidad.</a:t>
            </a:r>
          </a:p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mariajesus.comellas@uab.cat</a:t>
            </a:r>
            <a:endParaRPr lang="ca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25</a:t>
            </a:fld>
            <a:endParaRPr lang="ca-ES"/>
          </a:p>
        </p:txBody>
      </p:sp>
      <p:pic>
        <p:nvPicPr>
          <p:cNvPr id="6" name="Picture 4" descr="child_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139287"/>
            <a:ext cx="1590675" cy="167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7255" y="512462"/>
            <a:ext cx="11284745" cy="1280890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Valores y Habilidades sociales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reconocimiento, 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colaboración, cooperación 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1999" y="1917700"/>
            <a:ext cx="11249891" cy="4469848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/>
              <a:t>Valores</a:t>
            </a:r>
            <a:r>
              <a:rPr lang="es-ES" b="1" dirty="0"/>
              <a:t>: </a:t>
            </a:r>
            <a:r>
              <a:rPr lang="es-ES" b="1" dirty="0" smtClean="0"/>
              <a:t>subyacentes. </a:t>
            </a:r>
          </a:p>
          <a:p>
            <a:pPr lvl="1"/>
            <a:r>
              <a:rPr lang="es-ES" b="1" dirty="0" smtClean="0"/>
              <a:t>Cambiar </a:t>
            </a:r>
            <a:r>
              <a:rPr lang="es-ES" b="1" dirty="0"/>
              <a:t>la idea de la tolerancia por el reconocimiento y el respeto </a:t>
            </a:r>
          </a:p>
          <a:p>
            <a:pPr lvl="1"/>
            <a:r>
              <a:rPr lang="es-ES" b="1" dirty="0"/>
              <a:t>Respeto, Equidad y valores subyacentes:  </a:t>
            </a:r>
            <a:r>
              <a:rPr lang="es-ES" dirty="0" smtClean="0"/>
              <a:t>Del </a:t>
            </a:r>
            <a:r>
              <a:rPr lang="es-ES" dirty="0"/>
              <a:t>sentido de justicia (Kohlberg) </a:t>
            </a:r>
            <a:r>
              <a:rPr lang="es-ES" dirty="0" smtClean="0"/>
              <a:t>a la </a:t>
            </a:r>
            <a:r>
              <a:rPr lang="es-ES" dirty="0"/>
              <a:t>equidad (</a:t>
            </a:r>
            <a:r>
              <a:rPr lang="es-ES" dirty="0" err="1"/>
              <a:t>Gilligan</a:t>
            </a:r>
            <a:r>
              <a:rPr lang="es-ES" dirty="0"/>
              <a:t>), y el desarrollo de la </a:t>
            </a:r>
            <a:r>
              <a:rPr lang="es-ES" dirty="0" smtClean="0"/>
              <a:t>moral.</a:t>
            </a:r>
          </a:p>
          <a:p>
            <a:pPr lvl="1"/>
            <a:r>
              <a:rPr lang="es-ES" b="1" dirty="0" smtClean="0"/>
              <a:t>Contradicción entre lo que se sabe y lo que se hace: de las palabras a los hechos.</a:t>
            </a:r>
          </a:p>
          <a:p>
            <a:pPr lvl="1"/>
            <a:r>
              <a:rPr lang="es-ES" b="1" dirty="0" smtClean="0"/>
              <a:t>La </a:t>
            </a:r>
            <a:r>
              <a:rPr lang="es-ES" b="1" dirty="0"/>
              <a:t>mirada a la ética del cuidado </a:t>
            </a:r>
            <a:r>
              <a:rPr lang="es-ES" dirty="0"/>
              <a:t>y la responsabilidad. </a:t>
            </a:r>
          </a:p>
          <a:p>
            <a:pPr lvl="1"/>
            <a:r>
              <a:rPr lang="es-ES" b="1" dirty="0" smtClean="0"/>
              <a:t>Del </a:t>
            </a:r>
            <a:r>
              <a:rPr lang="es-ES" b="1" dirty="0"/>
              <a:t>ego (egocentrismo</a:t>
            </a:r>
            <a:r>
              <a:rPr lang="es-ES" dirty="0"/>
              <a:t>): Patrones como “derechos” individualidad </a:t>
            </a:r>
            <a:r>
              <a:rPr lang="es-ES" b="1" dirty="0"/>
              <a:t>y al Alter </a:t>
            </a:r>
            <a:r>
              <a:rPr lang="es-ES" dirty="0"/>
              <a:t>(alocentrismo) como universales y la  diversidad como reconocimiento. Lo que no quieres para ti no lo quieras para los demás. Repercusiones</a:t>
            </a:r>
            <a:r>
              <a:rPr lang="es-ES" dirty="0" smtClean="0"/>
              <a:t>.</a:t>
            </a:r>
          </a:p>
          <a:p>
            <a:pPr lvl="1"/>
            <a:r>
              <a:rPr lang="es-ES" b="1" dirty="0"/>
              <a:t>Permiten la cooperación,  colaboración, voluntariado</a:t>
            </a:r>
            <a:r>
              <a:rPr lang="es-ES" dirty="0"/>
              <a:t> y son la base de las competencias para habitar en el mundo</a:t>
            </a:r>
            <a:r>
              <a:rPr lang="es-ES" dirty="0" smtClean="0"/>
              <a:t>.</a:t>
            </a:r>
          </a:p>
          <a:p>
            <a:pPr lvl="1"/>
            <a:r>
              <a:rPr lang="es-ES" b="1" dirty="0"/>
              <a:t>Son la base para favorecer el progreso</a:t>
            </a:r>
            <a:r>
              <a:rPr lang="es-ES" dirty="0"/>
              <a:t>, la cultura, la mejora del contexto y la convivencia.</a:t>
            </a:r>
          </a:p>
          <a:p>
            <a:r>
              <a:rPr lang="es-ES" b="1" dirty="0" smtClean="0"/>
              <a:t>Los </a:t>
            </a:r>
            <a:r>
              <a:rPr lang="es-ES" b="1" dirty="0"/>
              <a:t>valores implican criterios, exigen normas y se concretan en </a:t>
            </a:r>
            <a:r>
              <a:rPr lang="es-ES" b="1" dirty="0" smtClean="0"/>
              <a:t>límites</a:t>
            </a:r>
            <a:r>
              <a:rPr lang="es-ES" dirty="0"/>
              <a:t>. Es preciso favorecer la </a:t>
            </a:r>
            <a:r>
              <a:rPr lang="es-ES" dirty="0" smtClean="0"/>
              <a:t>comprensión de </a:t>
            </a:r>
            <a:r>
              <a:rPr lang="es-ES" dirty="0"/>
              <a:t>los </a:t>
            </a:r>
            <a:r>
              <a:rPr lang="es-ES" dirty="0" smtClean="0"/>
              <a:t>criterios, </a:t>
            </a:r>
            <a:r>
              <a:rPr lang="es-ES" dirty="0"/>
              <a:t>no exigir negociación y flexibilización como forma de respuesta egocéntrica.</a:t>
            </a:r>
          </a:p>
          <a:p>
            <a:pPr lvl="1"/>
            <a:r>
              <a:rPr lang="es-ES" b="1" dirty="0"/>
              <a:t>Las habilidades y las conductas reflejan los valores.</a:t>
            </a:r>
          </a:p>
          <a:p>
            <a:pPr lvl="1"/>
            <a:r>
              <a:rPr lang="es-ES" b="1" dirty="0" smtClean="0"/>
              <a:t>Es preciso el aprendizaje </a:t>
            </a:r>
            <a:r>
              <a:rPr lang="es-ES" b="1" dirty="0"/>
              <a:t>y exigencia  </a:t>
            </a:r>
            <a:r>
              <a:rPr lang="es-ES" dirty="0"/>
              <a:t>según el grado de madurez.</a:t>
            </a:r>
          </a:p>
          <a:p>
            <a:pPr lvl="1"/>
            <a:r>
              <a:rPr lang="es-ES" b="1" dirty="0" smtClean="0"/>
              <a:t>El liderazgo es adulto </a:t>
            </a:r>
            <a:r>
              <a:rPr lang="es-ES" dirty="0" smtClean="0"/>
              <a:t> se basa más en la práctica (como forma de modelar) que en los argumentos teóricos.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7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</a:t>
            </a: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fondo y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formales </a:t>
            </a:r>
            <a:b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 </a:t>
            </a:r>
            <a:r>
              <a:rPr lang="es-ES" altLang="ca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control/gestión</a:t>
            </a:r>
            <a:endParaRPr lang="es-ES" alt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418" y="1981201"/>
            <a:ext cx="10252364" cy="43275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ca-ES" sz="2000" b="1" dirty="0" smtClean="0"/>
              <a:t>Del EGO al ALTER: </a:t>
            </a:r>
            <a:r>
              <a:rPr lang="es-ES" altLang="ca-ES" sz="2000" dirty="0" smtClean="0"/>
              <a:t>Saber </a:t>
            </a:r>
            <a:r>
              <a:rPr lang="es-ES" altLang="ca-ES" sz="2000" dirty="0"/>
              <a:t>ESTAR entre </a:t>
            </a:r>
            <a:r>
              <a:rPr lang="es-ES" altLang="ca-ES" sz="2000" dirty="0" smtClean="0"/>
              <a:t>personas, al margen de la edad,  relación y diferentes lugares.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/>
              <a:t>Aspectos de fondo: </a:t>
            </a:r>
            <a:r>
              <a:rPr lang="es-ES" altLang="ca-ES" sz="2000" dirty="0"/>
              <a:t>Ver </a:t>
            </a:r>
            <a:r>
              <a:rPr lang="es-ES" altLang="ca-ES" sz="2000" dirty="0" smtClean="0"/>
              <a:t>a las personas, </a:t>
            </a:r>
            <a:r>
              <a:rPr lang="es-ES" altLang="ca-ES" sz="2000" dirty="0"/>
              <a:t>el entorno y sus posibles necesidades. Cómo se posiciona la persona socializada.</a:t>
            </a:r>
          </a:p>
          <a:p>
            <a:pPr lvl="1">
              <a:lnSpc>
                <a:spcPct val="80000"/>
              </a:lnSpc>
            </a:pPr>
            <a:r>
              <a:rPr lang="es-ES" altLang="ca-ES" sz="1800" dirty="0"/>
              <a:t>Respeto a las personas</a:t>
            </a:r>
            <a:r>
              <a:rPr lang="es-ES" altLang="ca-ES" sz="1800" dirty="0" smtClean="0"/>
              <a:t>.</a:t>
            </a:r>
            <a:endParaRPr lang="es-ES" altLang="ca-ES" sz="1800" dirty="0"/>
          </a:p>
          <a:p>
            <a:pPr lvl="1">
              <a:lnSpc>
                <a:spcPct val="80000"/>
              </a:lnSpc>
            </a:pPr>
            <a:r>
              <a:rPr lang="es-ES" altLang="ca-ES" sz="1800" dirty="0"/>
              <a:t>Respeto a los seres vivos.</a:t>
            </a:r>
          </a:p>
          <a:p>
            <a:pPr lvl="1">
              <a:lnSpc>
                <a:spcPct val="80000"/>
              </a:lnSpc>
            </a:pPr>
            <a:r>
              <a:rPr lang="es-ES" altLang="ca-ES" sz="1800" dirty="0"/>
              <a:t>Respeto a los lugares, la </a:t>
            </a:r>
            <a:r>
              <a:rPr lang="es-ES" altLang="ca-ES" sz="1800" dirty="0" smtClean="0"/>
              <a:t>tierra…</a:t>
            </a:r>
            <a:endParaRPr lang="es-ES" altLang="ca-ES" sz="1800" dirty="0"/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Aspectos formales: </a:t>
            </a:r>
            <a:r>
              <a:rPr lang="es-ES" altLang="ca-ES" sz="2000" dirty="0"/>
              <a:t>C</a:t>
            </a:r>
            <a:r>
              <a:rPr lang="es-ES" altLang="ca-ES" sz="2000" dirty="0" smtClean="0"/>
              <a:t>ómo se establece la relación.</a:t>
            </a:r>
            <a:endParaRPr lang="es-ES" altLang="ca-ES" sz="2000" dirty="0"/>
          </a:p>
          <a:p>
            <a:pPr lvl="1">
              <a:lnSpc>
                <a:spcPct val="80000"/>
              </a:lnSpc>
            </a:pPr>
            <a:r>
              <a:rPr lang="es-ES" altLang="ca-ES" sz="1800" dirty="0" smtClean="0"/>
              <a:t>Saludos, gracias, por favor ...</a:t>
            </a:r>
            <a:r>
              <a:rPr lang="es-ES" altLang="ca-ES" sz="1800" dirty="0"/>
              <a:t> </a:t>
            </a:r>
            <a:r>
              <a:rPr lang="es-ES" altLang="ca-ES" sz="1800" dirty="0" smtClean="0"/>
              <a:t>Ceder </a:t>
            </a:r>
            <a:r>
              <a:rPr lang="es-ES" altLang="ca-ES" sz="1800" dirty="0"/>
              <a:t>el </a:t>
            </a:r>
            <a:r>
              <a:rPr lang="es-ES" altLang="ca-ES" sz="1800" dirty="0" smtClean="0"/>
              <a:t>paso, normas de circulación.</a:t>
            </a:r>
            <a:endParaRPr lang="es-ES" altLang="ca-ES" sz="1800" dirty="0"/>
          </a:p>
          <a:p>
            <a:pPr lvl="1">
              <a:lnSpc>
                <a:spcPct val="80000"/>
              </a:lnSpc>
            </a:pPr>
            <a:r>
              <a:rPr lang="es-ES" altLang="ca-ES" sz="1800" dirty="0" smtClean="0"/>
              <a:t>El </a:t>
            </a:r>
            <a:r>
              <a:rPr lang="es-ES" altLang="ca-ES" sz="1800" dirty="0"/>
              <a:t>valor del </a:t>
            </a:r>
            <a:r>
              <a:rPr lang="es-ES" altLang="ca-ES" sz="1800" dirty="0" smtClean="0"/>
              <a:t>lenguaje según edad y contexto.</a:t>
            </a:r>
            <a:endParaRPr lang="es-ES" altLang="ca-ES" sz="1800" dirty="0"/>
          </a:p>
          <a:p>
            <a:pPr lvl="1">
              <a:lnSpc>
                <a:spcPct val="80000"/>
              </a:lnSpc>
            </a:pPr>
            <a:r>
              <a:rPr lang="es-ES" altLang="ca-ES" sz="1800" dirty="0"/>
              <a:t>El </a:t>
            </a:r>
            <a:r>
              <a:rPr lang="es-ES" altLang="ca-ES" sz="1800" dirty="0" smtClean="0"/>
              <a:t>lenguaje </a:t>
            </a:r>
            <a:r>
              <a:rPr lang="es-ES" altLang="ca-ES" sz="1800" dirty="0"/>
              <a:t>corporal. </a:t>
            </a:r>
            <a:r>
              <a:rPr lang="es-ES" altLang="ca-ES" sz="1800" dirty="0" smtClean="0"/>
              <a:t>Actitudes y posicionamiento, impaciencia...</a:t>
            </a:r>
            <a:endParaRPr lang="es-ES" altLang="ca-ES" sz="1800" dirty="0"/>
          </a:p>
          <a:p>
            <a:pPr marL="457200" lvl="1" indent="0">
              <a:lnSpc>
                <a:spcPct val="80000"/>
              </a:lnSpc>
              <a:buNone/>
            </a:pPr>
            <a:endParaRPr lang="ca-ES" altLang="ca-ES" sz="18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410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 o aspectos a 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considerar en casa y en la escuela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5300" y="2133600"/>
            <a:ext cx="9739312" cy="3777622"/>
          </a:xfrm>
        </p:spPr>
        <p:txBody>
          <a:bodyPr>
            <a:normAutofit/>
          </a:bodyPr>
          <a:lstStyle/>
          <a:p>
            <a:r>
              <a:rPr lang="es-ES" dirty="0" smtClean="0"/>
              <a:t>Difícil comprensión de las relaciones del Ego al alter.</a:t>
            </a:r>
          </a:p>
          <a:p>
            <a:r>
              <a:rPr lang="es-ES" dirty="0" smtClean="0"/>
              <a:t>La difícil frustración ante los deseos no cumplidos. </a:t>
            </a:r>
          </a:p>
          <a:p>
            <a:r>
              <a:rPr lang="es-ES" dirty="0" smtClean="0"/>
              <a:t>La inmadurez (infantilismo, sobreprotección) para comprender el funcionamiento social.</a:t>
            </a:r>
          </a:p>
          <a:p>
            <a:r>
              <a:rPr lang="es-ES" dirty="0" smtClean="0"/>
              <a:t>Cuestionamiento de las normas que limitan la libertad.</a:t>
            </a:r>
          </a:p>
          <a:p>
            <a:r>
              <a:rPr lang="es-ES" dirty="0" smtClean="0"/>
              <a:t>Desconocimiento de </a:t>
            </a:r>
            <a:r>
              <a:rPr lang="es-ES" dirty="0"/>
              <a:t>la realidad para implicarse. </a:t>
            </a:r>
          </a:p>
          <a:p>
            <a:r>
              <a:rPr lang="es-ES" dirty="0" smtClean="0"/>
              <a:t>Discrepancia de algunos criterios sociales y rechazo, sin análisis.</a:t>
            </a:r>
          </a:p>
          <a:p>
            <a:r>
              <a:rPr lang="es-ES" dirty="0" smtClean="0"/>
              <a:t>Protesta y falta de respeto para asumir  los mecanismos sociales.</a:t>
            </a:r>
          </a:p>
          <a:p>
            <a:r>
              <a:rPr lang="es-ES" dirty="0" smtClean="0"/>
              <a:t>Dificultad de compartir estilos de vida: Xenofobia, racismo, falta de respeto (intolerancia).</a:t>
            </a:r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28</a:t>
            </a:fld>
            <a:endParaRPr lang="ca-ES"/>
          </a:p>
        </p:txBody>
      </p:sp>
      <p:pic>
        <p:nvPicPr>
          <p:cNvPr id="6" name="Picture 5" descr="senal-prohibicio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24" y="3398839"/>
            <a:ext cx="1707611" cy="17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84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571053"/>
              </p:ext>
            </p:extLst>
          </p:nvPr>
        </p:nvGraphicFramePr>
        <p:xfrm>
          <a:off x="4394199" y="2133600"/>
          <a:ext cx="7110413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547" y="619419"/>
            <a:ext cx="1219306" cy="140220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698500" y="1409700"/>
            <a:ext cx="48133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4</a:t>
            </a:r>
            <a:r>
              <a:rPr lang="es-ES" b="1" dirty="0" smtClean="0"/>
              <a:t>. Agentes educativos: </a:t>
            </a:r>
            <a:r>
              <a:rPr lang="es-ES" b="1" dirty="0"/>
              <a:t>Aspectos comunes y </a:t>
            </a:r>
            <a:r>
              <a:rPr lang="es-ES" b="1" dirty="0" smtClean="0"/>
              <a:t>Especificidades:</a:t>
            </a:r>
          </a:p>
          <a:p>
            <a:pPr lvl="1"/>
            <a:r>
              <a:rPr lang="es-ES" dirty="0"/>
              <a:t>4</a:t>
            </a:r>
            <a:r>
              <a:rPr lang="es-ES" dirty="0" smtClean="0"/>
              <a:t>.1 La familia: En relación a la madurez y  convivencia.</a:t>
            </a:r>
          </a:p>
          <a:p>
            <a:pPr lvl="1"/>
            <a:r>
              <a:rPr lang="es-ES" dirty="0"/>
              <a:t>4</a:t>
            </a:r>
            <a:r>
              <a:rPr lang="es-ES" dirty="0" smtClean="0"/>
              <a:t>.2. La escuela: En relación a la convivencia y a la madurez. 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2197100" y="4292600"/>
            <a:ext cx="3746500" cy="495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29</a:t>
            </a:fld>
            <a:endParaRPr lang="ca-ES"/>
          </a:p>
        </p:txBody>
      </p:sp>
      <p:sp>
        <p:nvSpPr>
          <p:cNvPr id="8" name="Arco de bloque 7"/>
          <p:cNvSpPr/>
          <p:nvPr/>
        </p:nvSpPr>
        <p:spPr>
          <a:xfrm>
            <a:off x="6197600" y="4755522"/>
            <a:ext cx="3327400" cy="762000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3910" y="4755522"/>
            <a:ext cx="170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5. </a:t>
            </a:r>
            <a:r>
              <a:rPr lang="es-ES" sz="1400" b="1" dirty="0"/>
              <a:t>C</a:t>
            </a:r>
            <a:r>
              <a:rPr lang="es-ES" sz="1400" b="1" dirty="0" smtClean="0"/>
              <a:t>onvivencia y prevención de la violencia.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33613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394199" y="2133600"/>
          <a:ext cx="7110413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847" y="568899"/>
            <a:ext cx="1219306" cy="140220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20700" y="1739900"/>
            <a:ext cx="48133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3. </a:t>
            </a:r>
            <a:r>
              <a:rPr lang="es-ES" b="1" dirty="0" smtClean="0"/>
              <a:t>Algunas ideas básicas sobre educación</a:t>
            </a:r>
            <a:r>
              <a:rPr lang="es-ES" dirty="0" smtClean="0"/>
              <a:t>. Un breve marco de referencia general ante el desconcierto o dudas.</a:t>
            </a:r>
          </a:p>
          <a:p>
            <a:pPr lvl="1"/>
            <a:r>
              <a:rPr lang="es-ES" dirty="0" smtClean="0"/>
              <a:t>3.1.Puntos de partida  para educar:  la persona y el grupo. </a:t>
            </a:r>
          </a:p>
          <a:p>
            <a:r>
              <a:rPr lang="es-ES" dirty="0" smtClean="0"/>
              <a:t>4. </a:t>
            </a:r>
            <a:r>
              <a:rPr lang="es-ES" b="1" dirty="0" smtClean="0"/>
              <a:t>Agentes educativos: </a:t>
            </a:r>
          </a:p>
          <a:p>
            <a:pPr lvl="1"/>
            <a:r>
              <a:rPr lang="es-ES" dirty="0"/>
              <a:t>4</a:t>
            </a:r>
            <a:r>
              <a:rPr lang="es-ES" dirty="0" smtClean="0"/>
              <a:t>.1 La familia: en relación a la madurez y  convivencia</a:t>
            </a:r>
          </a:p>
          <a:p>
            <a:pPr lvl="1"/>
            <a:r>
              <a:rPr lang="es-ES" dirty="0"/>
              <a:t>4</a:t>
            </a:r>
            <a:r>
              <a:rPr lang="es-ES" dirty="0" smtClean="0"/>
              <a:t>.2. La escuela: en relación a la convivencia y a la madurez </a:t>
            </a:r>
          </a:p>
          <a:p>
            <a:r>
              <a:rPr lang="es-ES" dirty="0" smtClean="0"/>
              <a:t>5</a:t>
            </a:r>
            <a:r>
              <a:rPr lang="es-ES" b="1" dirty="0" smtClean="0"/>
              <a:t>. La convivencia y prevención de violencia</a:t>
            </a:r>
          </a:p>
          <a:p>
            <a:r>
              <a:rPr lang="es-ES" dirty="0" smtClean="0"/>
              <a:t>6 </a:t>
            </a:r>
            <a:r>
              <a:rPr lang="es-ES" b="1" dirty="0" smtClean="0"/>
              <a:t>La comunidad y el entorno</a:t>
            </a:r>
            <a:r>
              <a:rPr lang="es-ES" dirty="0" smtClean="0"/>
              <a:t>: Agentes que educan. Aspectos </a:t>
            </a:r>
            <a:r>
              <a:rPr lang="es-ES" dirty="0"/>
              <a:t>comunes y </a:t>
            </a:r>
            <a:r>
              <a:rPr lang="es-ES" dirty="0" smtClean="0"/>
              <a:t>especificidades</a:t>
            </a:r>
          </a:p>
          <a:p>
            <a:r>
              <a:rPr lang="es-ES" dirty="0" smtClean="0"/>
              <a:t>7, </a:t>
            </a:r>
            <a:r>
              <a:rPr lang="es-ES" b="1" dirty="0" smtClean="0"/>
              <a:t>Prioridades</a:t>
            </a:r>
            <a:endParaRPr lang="es-ES" b="1" dirty="0"/>
          </a:p>
          <a:p>
            <a:pPr lvl="1"/>
            <a:endParaRPr lang="es-ES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</a:t>
            </a:fld>
            <a:endParaRPr lang="ca-ES"/>
          </a:p>
        </p:txBody>
      </p:sp>
      <p:sp>
        <p:nvSpPr>
          <p:cNvPr id="5" name="Flecha derecha 4"/>
          <p:cNvSpPr/>
          <p:nvPr/>
        </p:nvSpPr>
        <p:spPr>
          <a:xfrm>
            <a:off x="2311400" y="927100"/>
            <a:ext cx="2908300" cy="558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  <p:sp>
        <p:nvSpPr>
          <p:cNvPr id="8" name="Arco de bloque 7"/>
          <p:cNvSpPr/>
          <p:nvPr/>
        </p:nvSpPr>
        <p:spPr>
          <a:xfrm>
            <a:off x="6197600" y="4755522"/>
            <a:ext cx="3327400" cy="762000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3910" y="4755522"/>
            <a:ext cx="170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5. </a:t>
            </a:r>
            <a:r>
              <a:rPr lang="es-ES" sz="1400" b="1" dirty="0"/>
              <a:t>C</a:t>
            </a:r>
            <a:r>
              <a:rPr lang="es-ES" sz="1400" b="1" dirty="0" smtClean="0"/>
              <a:t>onvivencia y prevención de la violencia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402976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157412" y="1270000"/>
            <a:ext cx="8915400" cy="37776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indent="0" algn="ctr"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Agentes educativos</a:t>
            </a:r>
          </a:p>
          <a:p>
            <a:pPr marL="0" indent="0" algn="ctr"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1. El contexto </a:t>
            </a:r>
          </a:p>
          <a:p>
            <a:pPr marL="0" indent="0" algn="ctr"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familiar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39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4441826" y="2019300"/>
            <a:ext cx="4016374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Aprender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a  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hacer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6450013" y="5414170"/>
            <a:ext cx="3189288" cy="67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Situaciones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cotidianas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26" name="Picture 2" descr="https://ampaipse.files.wordpress.com/2010/11/compartim-el-tem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65" y="394854"/>
            <a:ext cx="2134165" cy="19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ara.cat/premium/suplements/CEIP-Sant-Esteve-SANT-ESTEVE_ARAIMA20120224_0083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95" y="4617695"/>
            <a:ext cx="1523311" cy="15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tsbages.files.wordpress.com/2014/02/dsc_089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67" y="453736"/>
            <a:ext cx="1837783" cy="27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dc.gov/diabetes/images/indianfamilycoo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24" y="4004253"/>
            <a:ext cx="2790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38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Familia: </a:t>
            </a:r>
            <a:r>
              <a:rPr lang="es-E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ENTORNO </a:t>
            </a: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AFECTIVO, EDUCATIVO ESTABLE</a:t>
            </a:r>
            <a:b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dirty="0" smtClean="0"/>
              <a:t>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ca-ES" dirty="0"/>
              <a:t>Desde una perspectiva amplia se considera que: </a:t>
            </a:r>
            <a:r>
              <a:rPr lang="es-ES" altLang="ca-ES" dirty="0" smtClean="0"/>
              <a:t>“La </a:t>
            </a:r>
            <a:r>
              <a:rPr lang="es-ES" altLang="ca-ES" dirty="0"/>
              <a:t>familia es un grupo humano que articula relaciones afectivas y de solidaridad entre sexos y entre generaciones, </a:t>
            </a:r>
            <a:r>
              <a:rPr lang="es-ES" altLang="ca-ES" dirty="0" smtClean="0"/>
              <a:t>donde, </a:t>
            </a:r>
            <a:r>
              <a:rPr lang="es-ES" altLang="ca-ES" dirty="0"/>
              <a:t>aunque hay relaciones de poder y </a:t>
            </a:r>
            <a:r>
              <a:rPr lang="es-ES" altLang="ca-ES" dirty="0" smtClean="0"/>
              <a:t>desigualdad, </a:t>
            </a:r>
            <a:r>
              <a:rPr lang="es-ES" altLang="ca-ES" dirty="0"/>
              <a:t>se busca un enfoque democrático para favorecer el bienestar de todas las personas ”. </a:t>
            </a:r>
          </a:p>
          <a:p>
            <a:r>
              <a:rPr lang="es-ES" dirty="0" smtClean="0"/>
              <a:t>Función de la familia, primer núcleo y modelo de la sociedad, es un contexto privilegiado por su fortaleza afectiva, respeto y valoración.</a:t>
            </a:r>
          </a:p>
          <a:p>
            <a:r>
              <a:rPr lang="es-ES" b="1" dirty="0" smtClean="0"/>
              <a:t>Vida cotidiana.</a:t>
            </a:r>
          </a:p>
          <a:p>
            <a:r>
              <a:rPr lang="es-ES" b="1" dirty="0" smtClean="0"/>
              <a:t>Autonomía.</a:t>
            </a:r>
          </a:p>
          <a:p>
            <a:r>
              <a:rPr lang="es-ES" b="1" dirty="0" smtClean="0"/>
              <a:t>Madurez.</a:t>
            </a:r>
            <a:r>
              <a:rPr lang="es-ES" dirty="0" smtClean="0"/>
              <a:t> </a:t>
            </a:r>
          </a:p>
          <a:p>
            <a:r>
              <a:rPr lang="es-ES" b="1" dirty="0" smtClean="0"/>
              <a:t>Comunicación.</a:t>
            </a:r>
            <a:r>
              <a:rPr lang="ca-ES" b="1" dirty="0" smtClean="0"/>
              <a:t> </a:t>
            </a:r>
            <a:endParaRPr lang="ca-E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41" y="1308377"/>
            <a:ext cx="1692275" cy="244792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76" y="4308764"/>
            <a:ext cx="1515435" cy="21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36" y="4775095"/>
            <a:ext cx="2062076" cy="2082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89" y="4454525"/>
            <a:ext cx="21224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46" y="4968875"/>
            <a:ext cx="2676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00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689" y="41629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familiar</a:t>
            </a:r>
            <a:r>
              <a:rPr lang="es-ES" altLang="ca-ES" sz="4000" b="1" dirty="0" smtClean="0"/>
              <a:t>:</a:t>
            </a:r>
            <a:r>
              <a:rPr lang="es-ES" altLang="ca-ES" sz="4000" dirty="0" smtClean="0"/>
              <a:t> </a:t>
            </a:r>
            <a:r>
              <a:rPr lang="es-ES" altLang="ca-ES" sz="4000" dirty="0"/>
              <a:t/>
            </a:r>
            <a:br>
              <a:rPr lang="es-ES" altLang="ca-ES" sz="4000" dirty="0"/>
            </a:br>
            <a:r>
              <a:rPr lang="es-ES" alt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Contexto: </a:t>
            </a:r>
            <a:r>
              <a:rPr lang="ca-ES" alt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relaciones </a:t>
            </a:r>
            <a:r>
              <a:rPr lang="es-ES" alt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afectivas </a:t>
            </a:r>
            <a:r>
              <a:rPr lang="ca-ES" alt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ca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aprendizajes</a:t>
            </a:r>
            <a:r>
              <a:rPr lang="ca-ES" altLang="ca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ca-ES" altLang="ca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vida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1710" y="1844674"/>
            <a:ext cx="10169236" cy="4445289"/>
          </a:xfrm>
        </p:spPr>
        <p:txBody>
          <a:bodyPr>
            <a:noAutofit/>
          </a:bodyPr>
          <a:lstStyle/>
          <a:p>
            <a:r>
              <a:rPr lang="es-ES" altLang="ca-ES" sz="1700" dirty="0"/>
              <a:t>Núcleo básico de relaciones y vínculos </a:t>
            </a:r>
            <a:r>
              <a:rPr lang="es-ES" altLang="ca-ES" sz="1700" dirty="0" smtClean="0"/>
              <a:t>afectivos y desarrollo a lo largo de la vida.</a:t>
            </a:r>
            <a:endParaRPr lang="es-ES" altLang="ca-ES" sz="1700" dirty="0"/>
          </a:p>
          <a:p>
            <a:r>
              <a:rPr lang="es-ES" altLang="ca-ES" sz="1700" b="1" u="sng" dirty="0"/>
              <a:t>Es el contexto de aceptación y </a:t>
            </a:r>
            <a:r>
              <a:rPr lang="es-ES" altLang="ca-ES" sz="1700" b="1" u="sng" dirty="0" smtClean="0"/>
              <a:t>valorización:</a:t>
            </a:r>
            <a:r>
              <a:rPr lang="es-ES" altLang="ca-ES" sz="1700" dirty="0" smtClean="0"/>
              <a:t> Pertenencia e identidad.</a:t>
            </a:r>
            <a:endParaRPr lang="es-ES" altLang="ca-ES" sz="1700" dirty="0"/>
          </a:p>
          <a:p>
            <a:pPr marL="342900" lvl="1" indent="-342900"/>
            <a:r>
              <a:rPr lang="es-ES" altLang="ca-ES" sz="1700" dirty="0" smtClean="0"/>
              <a:t>Tiene</a:t>
            </a:r>
            <a:r>
              <a:rPr lang="ca-ES" altLang="ca-ES" sz="1700" dirty="0" smtClean="0"/>
              <a:t> </a:t>
            </a:r>
            <a:r>
              <a:rPr lang="ca-ES" altLang="ca-ES" sz="1700" dirty="0"/>
              <a:t>el </a:t>
            </a:r>
            <a:r>
              <a:rPr lang="es-ES" altLang="ca-ES" sz="1700" dirty="0"/>
              <a:t>bagaje</a:t>
            </a:r>
            <a:r>
              <a:rPr lang="ca-ES" altLang="ca-ES" sz="1700" dirty="0"/>
              <a:t> </a:t>
            </a:r>
            <a:r>
              <a:rPr lang="es-ES" altLang="ca-ES" sz="1700" dirty="0" smtClean="0"/>
              <a:t>cultural </a:t>
            </a:r>
            <a:r>
              <a:rPr lang="es-ES" altLang="ca-ES" sz="1700" dirty="0"/>
              <a:t>de </a:t>
            </a:r>
            <a:r>
              <a:rPr lang="es-ES" altLang="ca-ES" sz="1700" dirty="0" smtClean="0"/>
              <a:t>la comunidad con </a:t>
            </a:r>
            <a:r>
              <a:rPr lang="es-ES" altLang="ca-ES" sz="1700" dirty="0"/>
              <a:t>modelos </a:t>
            </a:r>
            <a:r>
              <a:rPr lang="es-ES" altLang="ca-ES" sz="1700" dirty="0" smtClean="0"/>
              <a:t>diferentes </a:t>
            </a:r>
            <a:r>
              <a:rPr lang="es-ES" altLang="ca-ES" sz="1700" dirty="0"/>
              <a:t>y formas de ver </a:t>
            </a:r>
            <a:r>
              <a:rPr lang="ca-ES" altLang="ca-ES" sz="1700" dirty="0"/>
              <a:t>la </a:t>
            </a:r>
            <a:r>
              <a:rPr lang="ca-ES" altLang="ca-ES" sz="1700" dirty="0" smtClean="0"/>
              <a:t>vida y </a:t>
            </a:r>
            <a:r>
              <a:rPr lang="es-ES" altLang="ca-ES" sz="1700" dirty="0" smtClean="0"/>
              <a:t>permite</a:t>
            </a:r>
            <a:r>
              <a:rPr lang="ca-ES" altLang="ca-ES" sz="1700" dirty="0" smtClean="0"/>
              <a:t> </a:t>
            </a:r>
            <a:r>
              <a:rPr lang="es-ES" altLang="ca-ES" sz="1700" dirty="0" smtClean="0"/>
              <a:t>la vinculación </a:t>
            </a:r>
            <a:r>
              <a:rPr lang="ca-ES" altLang="ca-ES" sz="1700" dirty="0" smtClean="0"/>
              <a:t>con el mundo. </a:t>
            </a:r>
            <a:r>
              <a:rPr lang="es-ES" altLang="ca-ES" sz="1700" b="1" dirty="0" smtClean="0"/>
              <a:t>No hay </a:t>
            </a:r>
            <a:r>
              <a:rPr lang="ca-ES" altLang="ca-ES" sz="1700" b="1" dirty="0" smtClean="0"/>
              <a:t>un modelo </a:t>
            </a:r>
            <a:r>
              <a:rPr lang="es-ES" altLang="ca-ES" sz="1700" b="1" dirty="0" smtClean="0"/>
              <a:t>único.</a:t>
            </a:r>
          </a:p>
          <a:p>
            <a:pPr>
              <a:lnSpc>
                <a:spcPct val="90000"/>
              </a:lnSpc>
            </a:pPr>
            <a:r>
              <a:rPr lang="es-ES" altLang="ca-ES" sz="1700" dirty="0" smtClean="0"/>
              <a:t>Recibe de la sociedad la demanda y exigencia de realizar el rol </a:t>
            </a:r>
            <a:r>
              <a:rPr lang="es-ES" altLang="ca-ES" sz="1700" b="1" dirty="0" smtClean="0"/>
              <a:t>parental: </a:t>
            </a:r>
          </a:p>
          <a:p>
            <a:pPr lvl="1">
              <a:lnSpc>
                <a:spcPct val="90000"/>
              </a:lnSpc>
            </a:pPr>
            <a:r>
              <a:rPr lang="es-ES" altLang="ca-ES" sz="1400" b="1" dirty="0" smtClean="0"/>
              <a:t>Parentalidad biológica:</a:t>
            </a:r>
            <a:r>
              <a:rPr lang="es-ES" altLang="ca-ES" sz="1400" dirty="0" smtClean="0"/>
              <a:t> Vinculación </a:t>
            </a:r>
            <a:r>
              <a:rPr lang="es-ES" altLang="ca-ES" sz="1400" dirty="0"/>
              <a:t>afectiva y </a:t>
            </a:r>
            <a:r>
              <a:rPr lang="es-ES" altLang="ca-ES" sz="1400" dirty="0" smtClean="0"/>
              <a:t>estimulación; cuidado </a:t>
            </a:r>
            <a:r>
              <a:rPr lang="es-ES" altLang="ca-ES" sz="1400" dirty="0"/>
              <a:t>de la </a:t>
            </a:r>
            <a:r>
              <a:rPr lang="es-ES" altLang="ca-ES" sz="1400" dirty="0" smtClean="0"/>
              <a:t>salud.</a:t>
            </a:r>
            <a:endParaRPr lang="es-ES" altLang="ca-ES" sz="1400" dirty="0"/>
          </a:p>
          <a:p>
            <a:pPr lvl="1">
              <a:lnSpc>
                <a:spcPct val="90000"/>
              </a:lnSpc>
            </a:pPr>
            <a:r>
              <a:rPr lang="es-ES" altLang="ca-ES" sz="1400" b="1" dirty="0"/>
              <a:t>Aportaciones </a:t>
            </a:r>
            <a:r>
              <a:rPr lang="es-ES" altLang="ca-ES" sz="1400" b="1" dirty="0" smtClean="0"/>
              <a:t>educativas</a:t>
            </a:r>
            <a:r>
              <a:rPr lang="es-ES" altLang="ca-ES" sz="1400" dirty="0" smtClean="0"/>
              <a:t>: Comunicación y desarrollo </a:t>
            </a:r>
            <a:r>
              <a:rPr lang="es-ES" altLang="ca-ES" sz="1400" dirty="0"/>
              <a:t>y exigencias de </a:t>
            </a:r>
            <a:r>
              <a:rPr lang="es-ES" altLang="ca-ES" sz="1400" dirty="0" smtClean="0"/>
              <a:t>madurez.</a:t>
            </a:r>
            <a:endParaRPr lang="es-ES" altLang="ca-ES" sz="1400" dirty="0"/>
          </a:p>
          <a:p>
            <a:pPr lvl="1">
              <a:lnSpc>
                <a:spcPct val="90000"/>
              </a:lnSpc>
            </a:pPr>
            <a:r>
              <a:rPr lang="es-ES" altLang="ca-ES" sz="1400" b="1" dirty="0"/>
              <a:t>Aportaciones p</a:t>
            </a:r>
            <a:r>
              <a:rPr lang="es-ES" altLang="ca-ES" sz="1400" b="1" dirty="0" smtClean="0"/>
              <a:t>arentales </a:t>
            </a:r>
            <a:r>
              <a:rPr lang="es-ES" altLang="ca-ES" sz="1400" b="1" dirty="0"/>
              <a:t>a la </a:t>
            </a:r>
            <a:r>
              <a:rPr lang="es-ES" altLang="ca-ES" sz="1400" b="1" dirty="0" smtClean="0"/>
              <a:t>socialización</a:t>
            </a:r>
            <a:r>
              <a:rPr lang="es-ES" altLang="ca-ES" sz="1400" dirty="0" smtClean="0"/>
              <a:t>: Cultura</a:t>
            </a:r>
            <a:r>
              <a:rPr lang="es-ES" altLang="ca-ES" sz="1400" dirty="0"/>
              <a:t>, n</a:t>
            </a:r>
            <a:r>
              <a:rPr lang="es-ES" altLang="ca-ES" sz="1400" dirty="0" smtClean="0"/>
              <a:t>ormas, convivencia</a:t>
            </a:r>
            <a:r>
              <a:rPr lang="es-ES" altLang="ca-ES" sz="1400" dirty="0"/>
              <a:t>, relaciones, vecindario, </a:t>
            </a:r>
            <a:r>
              <a:rPr lang="es-ES" altLang="ca-ES" sz="1400" dirty="0" smtClean="0"/>
              <a:t>escuela.</a:t>
            </a:r>
            <a:endParaRPr lang="es-ES" altLang="ca-ES" sz="1400" dirty="0"/>
          </a:p>
          <a:p>
            <a:pPr lvl="1">
              <a:lnSpc>
                <a:spcPct val="90000"/>
              </a:lnSpc>
            </a:pPr>
            <a:r>
              <a:rPr lang="es-ES" altLang="ca-ES" sz="1400" b="1" dirty="0"/>
              <a:t>Desarrollo de factores de protección</a:t>
            </a:r>
            <a:r>
              <a:rPr lang="es-ES" altLang="ca-ES" sz="1400" dirty="0"/>
              <a:t>.</a:t>
            </a:r>
          </a:p>
          <a:p>
            <a:endParaRPr lang="es-ES" altLang="ca-ES" sz="1400" b="1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mariajesus.comellas@uab.cat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5101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Autoridad y afectividad: </a:t>
            </a:r>
            <a:b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alt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orque </a:t>
            </a:r>
            <a: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queremos: </a:t>
            </a:r>
            <a:r>
              <a:rPr lang="es-ES" alt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Lideramos</a:t>
            </a:r>
            <a:r>
              <a:rPr lang="es-ES" altLang="ca-ES" b="1" dirty="0">
                <a:latin typeface="Tahoma" panose="020B0604030504040204" pitchFamily="34" charset="0"/>
              </a:rPr>
              <a:t/>
            </a:r>
            <a:br>
              <a:rPr lang="es-ES" altLang="ca-ES" b="1" dirty="0">
                <a:latin typeface="Tahoma" panose="020B0604030504040204" pitchFamily="34" charset="0"/>
              </a:rPr>
            </a:br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34</a:t>
            </a:fld>
            <a:endParaRPr lang="ca-ES"/>
          </a:p>
        </p:txBody>
      </p:sp>
      <p:grpSp>
        <p:nvGrpSpPr>
          <p:cNvPr id="6" name="Diagram 2"/>
          <p:cNvGrpSpPr>
            <a:grpSpLocks noChangeAspect="1"/>
          </p:cNvGrpSpPr>
          <p:nvPr/>
        </p:nvGrpSpPr>
        <p:grpSpPr bwMode="auto">
          <a:xfrm>
            <a:off x="3108326" y="1655764"/>
            <a:ext cx="6410325" cy="4465637"/>
            <a:chOff x="272" y="151"/>
            <a:chExt cx="5171" cy="3674"/>
          </a:xfrm>
        </p:grpSpPr>
        <p:sp>
          <p:nvSpPr>
            <p:cNvPr id="7" name="_s1028"/>
            <p:cNvSpPr>
              <a:spLocks noChangeShapeType="1"/>
            </p:cNvSpPr>
            <p:nvPr/>
          </p:nvSpPr>
          <p:spPr bwMode="auto">
            <a:xfrm flipH="1" flipV="1">
              <a:off x="2101" y="1551"/>
              <a:ext cx="378" cy="2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1289" y="898"/>
              <a:ext cx="872" cy="87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LIMITES</a:t>
              </a:r>
            </a:p>
          </p:txBody>
        </p:sp>
        <p:sp>
          <p:nvSpPr>
            <p:cNvPr id="9" name="_s1030"/>
            <p:cNvSpPr>
              <a:spLocks noChangeShapeType="1"/>
            </p:cNvSpPr>
            <p:nvPr/>
          </p:nvSpPr>
          <p:spPr bwMode="auto">
            <a:xfrm flipH="1">
              <a:off x="2101" y="2206"/>
              <a:ext cx="379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0" name="_s1031"/>
            <p:cNvSpPr>
              <a:spLocks noChangeArrowheads="1"/>
            </p:cNvSpPr>
            <p:nvPr/>
          </p:nvSpPr>
          <p:spPr bwMode="auto">
            <a:xfrm>
              <a:off x="1289" y="2205"/>
              <a:ext cx="872" cy="87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CONFIANZA</a:t>
              </a:r>
            </a:p>
          </p:txBody>
        </p:sp>
        <p:sp>
          <p:nvSpPr>
            <p:cNvPr id="11" name="_s1032"/>
            <p:cNvSpPr>
              <a:spLocks noChangeShapeType="1"/>
            </p:cNvSpPr>
            <p:nvPr/>
          </p:nvSpPr>
          <p:spPr bwMode="auto">
            <a:xfrm>
              <a:off x="2857" y="2423"/>
              <a:ext cx="1" cy="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2" name="_s1033"/>
            <p:cNvSpPr>
              <a:spLocks noChangeArrowheads="1"/>
            </p:cNvSpPr>
            <p:nvPr/>
          </p:nvSpPr>
          <p:spPr bwMode="auto">
            <a:xfrm>
              <a:off x="2421" y="2859"/>
              <a:ext cx="872" cy="87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RESPONSABILIDAD</a:t>
              </a:r>
            </a:p>
          </p:txBody>
        </p:sp>
        <p:sp>
          <p:nvSpPr>
            <p:cNvPr id="13" name="_s1034"/>
            <p:cNvSpPr>
              <a:spLocks noChangeShapeType="1"/>
            </p:cNvSpPr>
            <p:nvPr/>
          </p:nvSpPr>
          <p:spPr bwMode="auto">
            <a:xfrm>
              <a:off x="3235" y="2204"/>
              <a:ext cx="378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3554" y="2205"/>
              <a:ext cx="872" cy="87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LIBERTAD</a:t>
              </a:r>
            </a:p>
          </p:txBody>
        </p:sp>
        <p:sp>
          <p:nvSpPr>
            <p:cNvPr id="15" name="_s1036"/>
            <p:cNvSpPr>
              <a:spLocks noChangeShapeType="1"/>
            </p:cNvSpPr>
            <p:nvPr/>
          </p:nvSpPr>
          <p:spPr bwMode="auto">
            <a:xfrm flipV="1">
              <a:off x="3234" y="1551"/>
              <a:ext cx="379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6" name="_s1037"/>
            <p:cNvSpPr>
              <a:spLocks noChangeArrowheads="1"/>
            </p:cNvSpPr>
            <p:nvPr/>
          </p:nvSpPr>
          <p:spPr bwMode="auto">
            <a:xfrm>
              <a:off x="3554" y="897"/>
              <a:ext cx="872" cy="87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NORMAS</a:t>
              </a:r>
            </a:p>
          </p:txBody>
        </p:sp>
        <p:sp>
          <p:nvSpPr>
            <p:cNvPr id="17" name="_s1038"/>
            <p:cNvSpPr>
              <a:spLocks noChangeShapeType="1"/>
            </p:cNvSpPr>
            <p:nvPr/>
          </p:nvSpPr>
          <p:spPr bwMode="auto">
            <a:xfrm flipV="1">
              <a:off x="2857" y="1115"/>
              <a:ext cx="0" cy="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8" name="_s1039"/>
            <p:cNvSpPr>
              <a:spLocks noChangeArrowheads="1"/>
            </p:cNvSpPr>
            <p:nvPr/>
          </p:nvSpPr>
          <p:spPr bwMode="auto">
            <a:xfrm>
              <a:off x="2421" y="243"/>
              <a:ext cx="872" cy="87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AUTONOMIA</a:t>
              </a:r>
            </a:p>
          </p:txBody>
        </p:sp>
        <p:sp>
          <p:nvSpPr>
            <p:cNvPr id="19" name="_s1040"/>
            <p:cNvSpPr>
              <a:spLocks noChangeArrowheads="1"/>
            </p:cNvSpPr>
            <p:nvPr/>
          </p:nvSpPr>
          <p:spPr bwMode="auto">
            <a:xfrm>
              <a:off x="2421" y="1552"/>
              <a:ext cx="872" cy="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AUTORIDAD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AFECTIVIDAD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537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873" y="624110"/>
            <a:ext cx="1028007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Estabilidad (razones y acciones) </a:t>
            </a:r>
            <a:b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Coherencia y reacciones emocionales</a:t>
            </a:r>
            <a:endParaRPr lang="es-ES" altLang="ca-E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2082801" y="1905000"/>
            <a:ext cx="8208963" cy="4464050"/>
            <a:chOff x="272" y="999"/>
            <a:chExt cx="5171" cy="2812"/>
          </a:xfrm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H="1" flipV="1">
              <a:off x="2277" y="2069"/>
              <a:ext cx="292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1657" y="1571"/>
              <a:ext cx="667" cy="66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TOMA DE</a:t>
              </a:r>
              <a:r>
                <a:rPr kumimoji="0" lang="es-ES" altLang="ca-E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DECISIONES</a:t>
              </a: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>
              <a:off x="2277" y="2571"/>
              <a:ext cx="293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657" y="2572"/>
              <a:ext cx="667" cy="66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COMUNCIACIÓN</a:t>
              </a: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>
              <a:off x="2857" y="2736"/>
              <a:ext cx="1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2524" y="3073"/>
              <a:ext cx="667" cy="66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EMPATIA</a:t>
              </a: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>
              <a:off x="3145" y="2570"/>
              <a:ext cx="292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3392" y="2572"/>
              <a:ext cx="667" cy="66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ASERTIVIDAD</a:t>
              </a: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 flipV="1">
              <a:off x="3145" y="2070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392" y="1570"/>
              <a:ext cx="667" cy="66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APRENDIZAJES</a:t>
              </a:r>
            </a:p>
          </p:txBody>
        </p:sp>
        <p:sp>
          <p:nvSpPr>
            <p:cNvPr id="13" name="_s2062"/>
            <p:cNvSpPr>
              <a:spLocks noChangeShapeType="1"/>
            </p:cNvSpPr>
            <p:nvPr/>
          </p:nvSpPr>
          <p:spPr bwMode="auto">
            <a:xfrm flipV="1">
              <a:off x="2857" y="1735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2524" y="1069"/>
              <a:ext cx="667" cy="66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PARTICIPACIÓN</a:t>
              </a:r>
            </a:p>
          </p:txBody>
        </p:sp>
        <p:sp>
          <p:nvSpPr>
            <p:cNvPr id="15" name="_s2064"/>
            <p:cNvSpPr>
              <a:spLocks noChangeArrowheads="1"/>
            </p:cNvSpPr>
            <p:nvPr/>
          </p:nvSpPr>
          <p:spPr bwMode="auto">
            <a:xfrm>
              <a:off x="2524" y="2072"/>
              <a:ext cx="667" cy="6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COHERENCIA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 ESTABILIDAD</a:t>
              </a:r>
            </a:p>
          </p:txBody>
        </p:sp>
      </p:grpSp>
      <p:sp>
        <p:nvSpPr>
          <p:cNvPr id="16" name="Marcador de pie de pá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86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0473" y="624110"/>
            <a:ext cx="9454139" cy="1280890"/>
          </a:xfrm>
        </p:spPr>
        <p:txBody>
          <a:bodyPr/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 o aspectos a considerar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5" y="1496291"/>
            <a:ext cx="9919855" cy="4904509"/>
          </a:xfrm>
        </p:spPr>
        <p:txBody>
          <a:bodyPr>
            <a:normAutofit fontScale="92500" lnSpcReduction="10000"/>
          </a:bodyPr>
          <a:lstStyle/>
          <a:p>
            <a:r>
              <a:rPr lang="es-ES" altLang="ca-ES" b="1" dirty="0">
                <a:latin typeface="Tahoma" panose="020B0604030504040204" pitchFamily="34" charset="0"/>
              </a:rPr>
              <a:t>Las protestas para asumir las demandas, controles, y </a:t>
            </a:r>
            <a:r>
              <a:rPr lang="es-ES" altLang="ca-ES" b="1" dirty="0" smtClean="0">
                <a:latin typeface="Tahoma" panose="020B0604030504040204" pitchFamily="34" charset="0"/>
              </a:rPr>
              <a:t>consecuencias.</a:t>
            </a:r>
          </a:p>
          <a:p>
            <a:r>
              <a:rPr lang="es-ES" altLang="ca-ES" dirty="0" smtClean="0"/>
              <a:t>Comprender la </a:t>
            </a:r>
            <a:r>
              <a:rPr lang="es-ES" altLang="ca-ES" dirty="0"/>
              <a:t>autoafirmación </a:t>
            </a:r>
            <a:r>
              <a:rPr lang="es-ES" altLang="ca-ES" dirty="0" smtClean="0"/>
              <a:t>en </a:t>
            </a:r>
            <a:r>
              <a:rPr lang="es-ES" altLang="ca-ES" dirty="0"/>
              <a:t>las diferentes etapas (el sí y el No </a:t>
            </a:r>
            <a:r>
              <a:rPr lang="es-ES" altLang="ca-ES" dirty="0" smtClean="0"/>
              <a:t>infantil</a:t>
            </a:r>
            <a:r>
              <a:rPr lang="es-ES" altLang="ca-ES" dirty="0"/>
              <a:t>; la pubertad y la influencia de los medios; los modelos </a:t>
            </a:r>
            <a:r>
              <a:rPr lang="es-ES" altLang="ca-ES" dirty="0" smtClean="0"/>
              <a:t>adolescentes).</a:t>
            </a:r>
          </a:p>
          <a:p>
            <a:r>
              <a:rPr lang="es-ES" dirty="0" smtClean="0"/>
              <a:t>El </a:t>
            </a:r>
            <a:r>
              <a:rPr lang="es-ES" dirty="0"/>
              <a:t>ritmo de vida adulta y las demandas externas que no respetan el tiempo familiar y escolar.</a:t>
            </a:r>
          </a:p>
          <a:p>
            <a:r>
              <a:rPr lang="es-ES" altLang="ca-ES" dirty="0" smtClean="0"/>
              <a:t>Los </a:t>
            </a:r>
            <a:r>
              <a:rPr lang="es-ES" altLang="ca-ES" b="1" dirty="0"/>
              <a:t>diferentes modelos educativos </a:t>
            </a:r>
            <a:r>
              <a:rPr lang="es-ES" altLang="ca-ES" dirty="0" smtClean="0"/>
              <a:t>familiares: Democrático, permisivo …</a:t>
            </a:r>
            <a:endParaRPr lang="es-ES" altLang="ca-ES" dirty="0"/>
          </a:p>
          <a:p>
            <a:r>
              <a:rPr lang="es-ES" altLang="ca-ES" dirty="0"/>
              <a:t>La presión del día a día: </a:t>
            </a:r>
            <a:r>
              <a:rPr lang="es-ES" altLang="ca-ES" dirty="0" smtClean="0"/>
              <a:t>Dudas</a:t>
            </a:r>
            <a:r>
              <a:rPr lang="es-ES" altLang="ca-ES" dirty="0"/>
              <a:t>, sentimiento de culpa y otras actitudes.</a:t>
            </a:r>
          </a:p>
          <a:p>
            <a:r>
              <a:rPr lang="es-ES" altLang="ca-ES" dirty="0"/>
              <a:t>Las preocupaciones adultas y las demandas </a:t>
            </a:r>
            <a:r>
              <a:rPr lang="es-ES" altLang="ca-ES" dirty="0" smtClean="0"/>
              <a:t>infantiles.</a:t>
            </a:r>
            <a:endParaRPr lang="es-ES" altLang="ca-ES" dirty="0"/>
          </a:p>
          <a:p>
            <a:r>
              <a:rPr lang="es-ES" altLang="ca-ES" dirty="0"/>
              <a:t>La cohesión del grupo </a:t>
            </a:r>
            <a:r>
              <a:rPr lang="es-ES" altLang="ca-ES" dirty="0" smtClean="0"/>
              <a:t>familiar.</a:t>
            </a:r>
            <a:endParaRPr lang="es-ES" altLang="ca-ES" dirty="0"/>
          </a:p>
          <a:p>
            <a:r>
              <a:rPr lang="es-ES" altLang="ca-ES" dirty="0" smtClean="0"/>
              <a:t>El </a:t>
            </a:r>
            <a:r>
              <a:rPr lang="es-ES" altLang="ca-ES" dirty="0"/>
              <a:t>lenguaje empresarial en la familia: </a:t>
            </a:r>
            <a:r>
              <a:rPr lang="es-ES" altLang="ca-ES" dirty="0" smtClean="0"/>
              <a:t>Negociación</a:t>
            </a:r>
            <a:r>
              <a:rPr lang="es-ES" altLang="ca-ES" dirty="0"/>
              <a:t>….</a:t>
            </a:r>
          </a:p>
          <a:p>
            <a:r>
              <a:rPr lang="es-ES" altLang="ca-ES" dirty="0"/>
              <a:t>La toma de decisiones de manera positiva. </a:t>
            </a:r>
            <a:endParaRPr lang="es-ES" altLang="ca-ES" dirty="0" smtClean="0"/>
          </a:p>
          <a:p>
            <a:r>
              <a:rPr lang="es-ES" altLang="ca-ES" dirty="0" smtClean="0"/>
              <a:t>Aceptar el valor de  la frustración/satisfacción/como aprendizaje.</a:t>
            </a:r>
            <a:endParaRPr lang="es-ES" altLang="ca-ES" dirty="0"/>
          </a:p>
          <a:p>
            <a:r>
              <a:rPr lang="es-ES" altLang="ca-ES" dirty="0"/>
              <a:t>La satisfacción de la colaboración</a:t>
            </a:r>
            <a:r>
              <a:rPr lang="es-ES" altLang="ca-ES" dirty="0" smtClean="0"/>
              <a:t>.</a:t>
            </a:r>
          </a:p>
          <a:p>
            <a:r>
              <a:rPr lang="es-ES" dirty="0" smtClean="0"/>
              <a:t>Salud </a:t>
            </a:r>
            <a:r>
              <a:rPr lang="es-ES" dirty="0"/>
              <a:t>de los componentes de la familia nuclear y extensa.</a:t>
            </a:r>
          </a:p>
          <a:p>
            <a:endParaRPr lang="es-ES" altLang="ca-ES" dirty="0">
              <a:solidFill>
                <a:schemeClr val="tx1"/>
              </a:solidFill>
            </a:endParaRPr>
          </a:p>
          <a:p>
            <a:endParaRPr lang="ca-ES" dirty="0"/>
          </a:p>
        </p:txBody>
      </p:sp>
      <p:pic>
        <p:nvPicPr>
          <p:cNvPr id="4" name="Picture 4" descr="con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28" y="3752364"/>
            <a:ext cx="2066545" cy="20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7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 txBox="1">
            <a:spLocks noChangeArrowheads="1" noChangeShapeType="1" noTextEdit="1"/>
          </p:cNvSpPr>
          <p:nvPr/>
        </p:nvSpPr>
        <p:spPr bwMode="auto">
          <a:xfrm>
            <a:off x="1700212" y="1358900"/>
            <a:ext cx="8915400" cy="3777622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Agentes educativos</a:t>
            </a:r>
          </a:p>
          <a:p>
            <a:pPr marL="0" indent="0" algn="ctr">
              <a:buFont typeface="Wingdings 3" charset="2"/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2. El contexto </a:t>
            </a:r>
          </a:p>
          <a:p>
            <a:pPr marL="0" indent="0" algn="ctr">
              <a:buFont typeface="Wingdings 3" charset="2"/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escolar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79" y="4812723"/>
            <a:ext cx="23034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50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4441826" y="2019300"/>
            <a:ext cx="4016374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Aprender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a  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conocer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3256" name="Picture 8" descr="20081005elpepivin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72" y="968375"/>
            <a:ext cx="2845804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7" y="4667251"/>
            <a:ext cx="22383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8" name="Picture 10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76250"/>
            <a:ext cx="23034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6450012" y="5414170"/>
            <a:ext cx="4510087" cy="67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Aprender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a </a:t>
            </a:r>
            <a:r>
              <a:rPr lang="ca-E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aprender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38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06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idor de número de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A73370-C410-47CF-BE02-BA55A7D8FED9}" type="slidenum">
              <a:rPr lang="es-ES" altLang="ca-ES">
                <a:latin typeface="Arial Black" panose="020B0A04020102020204" pitchFamily="34" charset="0"/>
              </a:rPr>
              <a:pPr eaLnBrk="1" hangingPunct="1"/>
              <a:t>39</a:t>
            </a:fld>
            <a:endParaRPr lang="es-ES" altLang="ca-ES">
              <a:latin typeface="Arial Black" panose="020B0A040201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89024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altLang="ca-ES" b="1" dirty="0" smtClean="0">
                <a:latin typeface="Verdana" panose="020B0604030504040204" pitchFamily="34" charset="0"/>
                <a:cs typeface="Tahoma" panose="020B0604030504040204" pitchFamily="34" charset="0"/>
              </a:rPr>
              <a:t>En relación a los centros</a:t>
            </a:r>
            <a:endParaRPr lang="es-ES" altLang="ca-ES" b="1" dirty="0">
              <a:latin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2327" y="1828800"/>
            <a:ext cx="10418617" cy="432261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ca-ES" sz="2000" dirty="0"/>
              <a:t>Es la institución </a:t>
            </a:r>
            <a:r>
              <a:rPr lang="es-ES" altLang="ca-ES" sz="2000" dirty="0" smtClean="0"/>
              <a:t>profesional responsable de la </a:t>
            </a:r>
            <a:r>
              <a:rPr lang="es-ES" altLang="ca-ES" sz="2000" dirty="0"/>
              <a:t>formación y </a:t>
            </a:r>
            <a:r>
              <a:rPr lang="es-ES" altLang="ca-ES" sz="2000" dirty="0" smtClean="0"/>
              <a:t>educación.</a:t>
            </a:r>
            <a:endParaRPr lang="es-ES" altLang="ca-ES" sz="2000" dirty="0"/>
          </a:p>
          <a:p>
            <a:pPr eaLnBrk="1" hangingPunct="1">
              <a:lnSpc>
                <a:spcPct val="80000"/>
              </a:lnSpc>
            </a:pPr>
            <a:r>
              <a:rPr lang="es-ES" altLang="ca-ES" sz="2000" b="1" dirty="0"/>
              <a:t>La sociedad le delega la responsabilidad de formar (educar y acompañar) a todo el </a:t>
            </a:r>
            <a:r>
              <a:rPr lang="es-ES" altLang="ca-ES" sz="2000" b="1" dirty="0" smtClean="0"/>
              <a:t>alumnado.</a:t>
            </a:r>
            <a:endParaRPr lang="es-ES" altLang="ca-ES" sz="2000" b="1" dirty="0"/>
          </a:p>
          <a:p>
            <a:pPr eaLnBrk="1" hangingPunct="1">
              <a:lnSpc>
                <a:spcPct val="80000"/>
              </a:lnSpc>
            </a:pPr>
            <a:r>
              <a:rPr lang="es-ES" altLang="ca-ES" sz="2000" dirty="0"/>
              <a:t>Acompaña durante unos años </a:t>
            </a:r>
            <a:r>
              <a:rPr lang="es-ES" altLang="ca-ES" sz="2000" dirty="0" smtClean="0"/>
              <a:t>para:</a:t>
            </a:r>
          </a:p>
          <a:p>
            <a:pPr lvl="1">
              <a:lnSpc>
                <a:spcPct val="80000"/>
              </a:lnSpc>
            </a:pPr>
            <a:r>
              <a:rPr lang="es-ES" altLang="ca-ES" sz="2000" b="1" dirty="0"/>
              <a:t>Desarrollar a la persona</a:t>
            </a:r>
            <a:r>
              <a:rPr lang="es-ES" altLang="ca-ES" sz="2000" dirty="0"/>
              <a:t> (personalidad, </a:t>
            </a:r>
            <a:r>
              <a:rPr lang="es-ES" altLang="ca-ES" sz="2000" dirty="0" smtClean="0"/>
              <a:t>madurez) </a:t>
            </a:r>
            <a:r>
              <a:rPr lang="es-ES" altLang="ca-ES" sz="2000" dirty="0"/>
              <a:t>y </a:t>
            </a:r>
            <a:r>
              <a:rPr lang="es-ES" altLang="ca-ES" sz="2000" b="1" dirty="0"/>
              <a:t>potenciar su madurez para </a:t>
            </a:r>
            <a:r>
              <a:rPr lang="es-ES" altLang="ca-ES" sz="2000" b="1" u="sng" dirty="0"/>
              <a:t>construir su autoimagen </a:t>
            </a:r>
            <a:r>
              <a:rPr lang="es-ES" altLang="ca-ES" sz="2000" dirty="0"/>
              <a:t>(equilibrar, </a:t>
            </a:r>
            <a:r>
              <a:rPr lang="es-ES" altLang="ca-ES" sz="2000" dirty="0" smtClean="0"/>
              <a:t>compensar).</a:t>
            </a:r>
            <a:endParaRPr lang="es-ES" altLang="ca-ES" sz="2000" dirty="0"/>
          </a:p>
          <a:p>
            <a:pPr lvl="1">
              <a:lnSpc>
                <a:spcPct val="80000"/>
              </a:lnSpc>
            </a:pPr>
            <a:r>
              <a:rPr lang="es-ES" altLang="ca-ES" sz="2000" b="1" dirty="0"/>
              <a:t>Equipar al máximo</a:t>
            </a:r>
            <a:r>
              <a:rPr lang="es-ES" altLang="ca-ES" sz="2000" dirty="0"/>
              <a:t> (competencias, cultura, </a:t>
            </a:r>
            <a:r>
              <a:rPr lang="es-ES" altLang="ca-ES" sz="2000" dirty="0" smtClean="0"/>
              <a:t>saberes, </a:t>
            </a:r>
            <a:r>
              <a:rPr lang="es-ES" altLang="ca-ES" sz="2000" dirty="0"/>
              <a:t>recursos para  aprender y motivaciones) </a:t>
            </a:r>
            <a:r>
              <a:rPr lang="es-ES" altLang="ca-ES" sz="2000" b="1" u="sng" dirty="0"/>
              <a:t>para potenciar sus </a:t>
            </a:r>
            <a:r>
              <a:rPr lang="es-ES" altLang="ca-ES" sz="2000" b="1" u="sng" dirty="0" smtClean="0"/>
              <a:t>posibilidades.</a:t>
            </a:r>
          </a:p>
          <a:p>
            <a:pPr lvl="1">
              <a:lnSpc>
                <a:spcPct val="80000"/>
              </a:lnSpc>
            </a:pPr>
            <a:r>
              <a:rPr lang="es-ES" altLang="ca-ES" sz="2000" b="1" dirty="0" smtClean="0"/>
              <a:t>Representar </a:t>
            </a:r>
            <a:r>
              <a:rPr lang="es-ES" altLang="ca-ES" sz="2000" dirty="0" smtClean="0"/>
              <a:t>la sociedad general.</a:t>
            </a:r>
          </a:p>
          <a:p>
            <a:pPr lvl="1">
              <a:lnSpc>
                <a:spcPct val="80000"/>
              </a:lnSpc>
            </a:pPr>
            <a:r>
              <a:rPr lang="es-ES" altLang="ca-ES" sz="2000" b="1" dirty="0"/>
              <a:t>Socializar</a:t>
            </a:r>
            <a:r>
              <a:rPr lang="es-ES" altLang="ca-ES" sz="2000" dirty="0"/>
              <a:t>: aprendizaje de la comprensión de la realidad y de la sociedad, sus pautas y normas de funcionamiento</a:t>
            </a:r>
            <a:r>
              <a:rPr lang="es-ES" altLang="ca-ES" sz="2000" dirty="0" smtClean="0"/>
              <a:t>.</a:t>
            </a:r>
            <a:endParaRPr lang="es-ES" altLang="ca-ES" sz="2000" dirty="0"/>
          </a:p>
          <a:p>
            <a:pPr lvl="1" eaLnBrk="1" hangingPunct="1">
              <a:lnSpc>
                <a:spcPct val="80000"/>
              </a:lnSpc>
            </a:pPr>
            <a:endParaRPr lang="es-ES" altLang="ca-ES" sz="24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87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625" y="175472"/>
            <a:ext cx="8911687" cy="12808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 smtClean="0">
                <a:latin typeface="Verdana" panose="020B0604030504040204" pitchFamily="34" charset="0"/>
              </a:rPr>
              <a:t>Perspectiva del enfoque</a:t>
            </a:r>
            <a:br>
              <a:rPr lang="es-ES" altLang="ca-ES" sz="4000" b="1" dirty="0" smtClean="0">
                <a:latin typeface="Verdana" panose="020B0604030504040204" pitchFamily="34" charset="0"/>
              </a:rPr>
            </a:br>
            <a:r>
              <a:rPr lang="es-ES" altLang="ca-ES" sz="4000" b="1" dirty="0">
                <a:latin typeface="Verdana" panose="020B0604030504040204" pitchFamily="34" charset="0"/>
              </a:rPr>
              <a:t>P</a:t>
            </a:r>
            <a:r>
              <a:rPr lang="es-ES" altLang="ca-ES" sz="4000" b="1" dirty="0" smtClean="0">
                <a:latin typeface="Verdana" panose="020B0604030504040204" pitchFamily="34" charset="0"/>
              </a:rPr>
              <a:t>unto de </a:t>
            </a:r>
            <a:r>
              <a:rPr lang="es-ES" altLang="ca-ES" sz="4000" b="1" dirty="0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5164" y="1690255"/>
            <a:ext cx="8382000" cy="25309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ca-ES" dirty="0" smtClean="0"/>
              <a:t>La Teoría Ecológica de </a:t>
            </a:r>
            <a:r>
              <a:rPr lang="es-ES" altLang="ca-ES" dirty="0" err="1" smtClean="0"/>
              <a:t>Bronfenbrenner</a:t>
            </a:r>
            <a:r>
              <a:rPr lang="es-ES" altLang="ca-ES" dirty="0" smtClean="0"/>
              <a:t> plantea la influencia que tienen los </a:t>
            </a:r>
            <a:r>
              <a:rPr lang="es-ES" altLang="ca-ES" u="sng" dirty="0" smtClean="0"/>
              <a:t>diferentes ambientes que rodean al individuo</a:t>
            </a:r>
            <a:r>
              <a:rPr lang="es-ES" altLang="ca-ES" dirty="0" smtClean="0"/>
              <a:t> a lo largo de la vida, en su desarrollo e influyen en su formación.</a:t>
            </a:r>
          </a:p>
        </p:txBody>
      </p:sp>
      <p:pic>
        <p:nvPicPr>
          <p:cNvPr id="5124" name="Picture 5" descr="bronfenbre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840164"/>
            <a:ext cx="26638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Bronfenbrenner-theory-of-ec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840164"/>
            <a:ext cx="28749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rof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755107"/>
            <a:ext cx="272891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78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4327" y="415636"/>
            <a:ext cx="9440285" cy="138545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Individuo y grupo</a:t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Aprendizaje y relación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3381" y="1967345"/>
            <a:ext cx="10099963" cy="4488873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Favorece el análisis de una amplia diversidad </a:t>
            </a:r>
            <a:r>
              <a:rPr lang="es-ES" dirty="0" smtClean="0"/>
              <a:t>de normativas, ampliación de puntos de vista , experiencias, y formas de relacionarse con  un entorno más amplio</a:t>
            </a:r>
            <a:r>
              <a:rPr lang="es-ES" dirty="0"/>
              <a:t> que el </a:t>
            </a:r>
            <a:r>
              <a:rPr lang="es-ES" dirty="0" smtClean="0"/>
              <a:t>familiar: Adultos, iguales, instituciones… </a:t>
            </a:r>
            <a:r>
              <a:rPr lang="es-ES" b="1" dirty="0" smtClean="0"/>
              <a:t>Del ego al alter</a:t>
            </a:r>
            <a:r>
              <a:rPr lang="es-ES" dirty="0" smtClean="0"/>
              <a:t>.</a:t>
            </a:r>
          </a:p>
          <a:p>
            <a:r>
              <a:rPr lang="es-ES" altLang="ca-ES" b="1" dirty="0"/>
              <a:t>Implica unas </a:t>
            </a:r>
            <a:r>
              <a:rPr lang="es-ES" altLang="ca-ES" b="1" dirty="0" smtClean="0"/>
              <a:t>obligaciones generalizadas y </a:t>
            </a:r>
            <a:r>
              <a:rPr lang="es-ES" altLang="ca-ES" dirty="0"/>
              <a:t>un grado de madurez </a:t>
            </a:r>
            <a:r>
              <a:rPr lang="es-ES" altLang="ca-ES" dirty="0" smtClean="0"/>
              <a:t>para </a:t>
            </a:r>
            <a:r>
              <a:rPr lang="es-ES" altLang="ca-ES" dirty="0"/>
              <a:t>comprender </a:t>
            </a:r>
            <a:r>
              <a:rPr lang="es-ES" altLang="ca-ES" dirty="0" smtClean="0"/>
              <a:t>las situaciones, las posibilidades y decidir</a:t>
            </a:r>
            <a:r>
              <a:rPr lang="es-ES" altLang="ca-ES" dirty="0"/>
              <a:t>, con </a:t>
            </a:r>
            <a:r>
              <a:rPr lang="es-ES" altLang="ca-ES" dirty="0" smtClean="0"/>
              <a:t>autonomía, ante las exigencias.</a:t>
            </a:r>
            <a:endParaRPr lang="es-ES" altLang="ca-ES" dirty="0"/>
          </a:p>
          <a:p>
            <a:pPr>
              <a:lnSpc>
                <a:spcPct val="80000"/>
              </a:lnSpc>
            </a:pPr>
            <a:r>
              <a:rPr lang="es-ES" altLang="ca-ES" b="1" dirty="0" smtClean="0"/>
              <a:t>Favorece </a:t>
            </a:r>
            <a:r>
              <a:rPr lang="es-ES" altLang="ca-ES" b="1" dirty="0"/>
              <a:t>el reconocimiento y valoración personal de parte del </a:t>
            </a:r>
            <a:r>
              <a:rPr lang="es-ES" altLang="ca-ES" b="1" dirty="0" smtClean="0"/>
              <a:t>grupo</a:t>
            </a:r>
            <a:r>
              <a:rPr lang="es-ES" altLang="ca-ES" dirty="0" smtClean="0"/>
              <a:t>.</a:t>
            </a:r>
            <a:endParaRPr lang="es-ES" altLang="ca-ES" dirty="0"/>
          </a:p>
          <a:p>
            <a:pPr>
              <a:lnSpc>
                <a:spcPct val="80000"/>
              </a:lnSpc>
            </a:pPr>
            <a:r>
              <a:rPr lang="es-ES" altLang="ca-ES" b="1" dirty="0" smtClean="0"/>
              <a:t>Precisa </a:t>
            </a:r>
            <a:r>
              <a:rPr lang="es-ES" altLang="ca-ES" b="1" dirty="0"/>
              <a:t>“empatía” para comprender y </a:t>
            </a:r>
            <a:r>
              <a:rPr lang="es-ES" altLang="ca-ES" b="1" dirty="0" smtClean="0"/>
              <a:t>respetar, y </a:t>
            </a:r>
            <a:r>
              <a:rPr lang="es-ES" altLang="ca-ES" b="1" dirty="0"/>
              <a:t>asertividad para defender las ideas.</a:t>
            </a:r>
          </a:p>
          <a:p>
            <a:pPr>
              <a:lnSpc>
                <a:spcPct val="80000"/>
              </a:lnSpc>
            </a:pPr>
            <a:r>
              <a:rPr lang="es-ES" altLang="ca-ES" b="1" dirty="0" smtClean="0"/>
              <a:t>Permite </a:t>
            </a:r>
            <a:r>
              <a:rPr lang="es-ES" altLang="ca-ES" b="1" dirty="0"/>
              <a:t>el aprendizaje de diferentes </a:t>
            </a:r>
            <a:r>
              <a:rPr lang="es-ES" altLang="ca-ES" b="1" dirty="0" smtClean="0"/>
              <a:t>formas </a:t>
            </a:r>
            <a:r>
              <a:rPr lang="es-ES" altLang="ca-ES" b="1" dirty="0"/>
              <a:t>de organizarse según el alcance y las situaciones.</a:t>
            </a:r>
          </a:p>
          <a:p>
            <a:pPr>
              <a:lnSpc>
                <a:spcPct val="80000"/>
              </a:lnSpc>
            </a:pPr>
            <a:r>
              <a:rPr lang="es-ES" altLang="ca-ES" dirty="0"/>
              <a:t>Promueve un </a:t>
            </a:r>
            <a:r>
              <a:rPr lang="es-ES" altLang="ca-ES" b="1" dirty="0"/>
              <a:t>ambiente de </a:t>
            </a:r>
            <a:r>
              <a:rPr lang="es-ES" altLang="ca-ES" b="1" dirty="0" smtClean="0"/>
              <a:t>cooperación y </a:t>
            </a:r>
            <a:r>
              <a:rPr lang="es-ES" altLang="ca-ES" dirty="0" smtClean="0"/>
              <a:t>permite colaborar </a:t>
            </a:r>
            <a:r>
              <a:rPr lang="es-ES" altLang="ca-ES" dirty="0"/>
              <a:t>para aprender a: </a:t>
            </a:r>
            <a:r>
              <a:rPr lang="es-ES" altLang="ca-ES" b="1" dirty="0"/>
              <a:t>saber </a:t>
            </a:r>
            <a:r>
              <a:rPr lang="es-ES" altLang="ca-ES" b="1" dirty="0" smtClean="0"/>
              <a:t>y hacer.</a:t>
            </a:r>
          </a:p>
          <a:p>
            <a:pPr>
              <a:lnSpc>
                <a:spcPct val="80000"/>
              </a:lnSpc>
            </a:pPr>
            <a:r>
              <a:rPr lang="es-ES" altLang="ca-ES" b="1" dirty="0" smtClean="0"/>
              <a:t>Posibilita implicarse </a:t>
            </a:r>
            <a:r>
              <a:rPr lang="es-ES" altLang="ca-ES" b="1" dirty="0"/>
              <a:t>en </a:t>
            </a:r>
            <a:r>
              <a:rPr lang="es-ES" altLang="ca-ES" b="1" dirty="0" smtClean="0"/>
              <a:t>las decisiones necesarias</a:t>
            </a:r>
            <a:r>
              <a:rPr lang="es-ES" altLang="ca-ES" dirty="0" smtClean="0"/>
              <a:t> para favorecer el funcionamiento </a:t>
            </a:r>
            <a:r>
              <a:rPr lang="es-ES" altLang="ca-ES" dirty="0"/>
              <a:t>del </a:t>
            </a:r>
            <a:r>
              <a:rPr lang="es-ES" altLang="ca-ES" dirty="0" smtClean="0"/>
              <a:t>grupo, </a:t>
            </a:r>
            <a:r>
              <a:rPr lang="es-ES" altLang="ca-ES" dirty="0"/>
              <a:t>el </a:t>
            </a:r>
            <a:r>
              <a:rPr lang="es-ES" altLang="ca-ES" dirty="0" smtClean="0"/>
              <a:t>bienestar </a:t>
            </a:r>
            <a:r>
              <a:rPr lang="es-ES" altLang="ca-ES" dirty="0"/>
              <a:t>personal </a:t>
            </a:r>
            <a:r>
              <a:rPr lang="es-ES" altLang="ca-ES" dirty="0" smtClean="0"/>
              <a:t>y del grupo.</a:t>
            </a:r>
          </a:p>
          <a:p>
            <a:pPr>
              <a:lnSpc>
                <a:spcPct val="80000"/>
              </a:lnSpc>
            </a:pPr>
            <a:r>
              <a:rPr lang="es-ES" altLang="ca-ES" b="1" dirty="0" smtClean="0"/>
              <a:t>Exige </a:t>
            </a:r>
            <a:r>
              <a:rPr lang="es-ES" altLang="ca-ES" b="1" dirty="0"/>
              <a:t>poder conocer el alcance de las decisiones</a:t>
            </a:r>
            <a:r>
              <a:rPr lang="es-ES" altLang="ca-ES" dirty="0"/>
              <a:t> y asumir las consecuencias como  forma de experiencia (no </a:t>
            </a:r>
            <a:r>
              <a:rPr lang="es-ES" altLang="ca-ES" dirty="0" smtClean="0"/>
              <a:t>de </a:t>
            </a:r>
            <a:r>
              <a:rPr lang="es-ES" altLang="ca-ES" dirty="0"/>
              <a:t>error).</a:t>
            </a:r>
          </a:p>
          <a:p>
            <a:pPr>
              <a:lnSpc>
                <a:spcPct val="80000"/>
              </a:lnSpc>
            </a:pPr>
            <a:endParaRPr lang="ca-ES" alt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8451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ificultades para enfrentarse con el grupo 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1418" y="2161309"/>
            <a:ext cx="9523412" cy="422563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Poca comprensión de exigencias diversas según necesidades.</a:t>
            </a:r>
          </a:p>
          <a:p>
            <a:r>
              <a:rPr lang="ca-ES" dirty="0"/>
              <a:t>De la teoria a la </a:t>
            </a:r>
            <a:r>
              <a:rPr lang="ca-ES" dirty="0" err="1" smtClean="0"/>
              <a:t>práctica</a:t>
            </a:r>
            <a:r>
              <a:rPr lang="ca-ES" dirty="0"/>
              <a:t>. </a:t>
            </a:r>
            <a:r>
              <a:rPr lang="es-ES" dirty="0"/>
              <a:t>Los mensajes que no comportan prácticas </a:t>
            </a:r>
          </a:p>
          <a:p>
            <a:r>
              <a:rPr lang="es-ES" dirty="0"/>
              <a:t>Profundizar en el autoanálisis: </a:t>
            </a:r>
            <a:r>
              <a:rPr lang="es-ES" dirty="0" smtClean="0"/>
              <a:t>El </a:t>
            </a:r>
            <a:r>
              <a:rPr lang="es-ES" dirty="0"/>
              <a:t>grupo y la individualidad. </a:t>
            </a:r>
          </a:p>
          <a:p>
            <a:r>
              <a:rPr lang="es-ES" dirty="0"/>
              <a:t>El ser individual, </a:t>
            </a:r>
            <a:r>
              <a:rPr lang="es-ES" dirty="0" smtClean="0"/>
              <a:t>diferente </a:t>
            </a:r>
            <a:r>
              <a:rPr lang="es-ES" dirty="0"/>
              <a:t>y el ser grupal. </a:t>
            </a:r>
          </a:p>
          <a:p>
            <a:r>
              <a:rPr lang="es-ES" dirty="0" smtClean="0"/>
              <a:t>Autonomía </a:t>
            </a:r>
            <a:r>
              <a:rPr lang="es-ES" dirty="0"/>
              <a:t>afectiva y emocional. La fuerza y </a:t>
            </a:r>
            <a:r>
              <a:rPr lang="es-ES" dirty="0" smtClean="0"/>
              <a:t>presión </a:t>
            </a:r>
            <a:r>
              <a:rPr lang="es-ES" dirty="0"/>
              <a:t>individual y </a:t>
            </a:r>
            <a:r>
              <a:rPr lang="es-ES" dirty="0" smtClean="0"/>
              <a:t>grupal: Todos lo hacen, todos lo tienen.</a:t>
            </a:r>
          </a:p>
          <a:p>
            <a:r>
              <a:rPr lang="es-ES" dirty="0" smtClean="0"/>
              <a:t>La competitividad y las comparaciones. Rol adulto.</a:t>
            </a:r>
          </a:p>
          <a:p>
            <a:r>
              <a:rPr lang="es-ES" dirty="0" smtClean="0"/>
              <a:t>La inseguridad individual ante el espacio y reconocimiento del grupo.</a:t>
            </a:r>
          </a:p>
          <a:p>
            <a:r>
              <a:rPr lang="es-ES" dirty="0" smtClean="0"/>
              <a:t>¿Qué hace el grupo cuando no hay control? </a:t>
            </a:r>
          </a:p>
          <a:p>
            <a:r>
              <a:rPr lang="es-ES" dirty="0" smtClean="0"/>
              <a:t>Repercusiones. Limitaciones. Reparaciones. Apelación a la moral. No solo a la conducta. </a:t>
            </a:r>
          </a:p>
          <a:p>
            <a:r>
              <a:rPr lang="ca-ES" dirty="0" smtClean="0"/>
              <a:t>Tomar </a:t>
            </a:r>
            <a:r>
              <a:rPr lang="ca-ES" dirty="0" err="1" smtClean="0"/>
              <a:t>decisiones</a:t>
            </a:r>
            <a:r>
              <a:rPr lang="ca-ES" dirty="0" smtClean="0"/>
              <a:t> y </a:t>
            </a:r>
            <a:r>
              <a:rPr lang="es-ES" dirty="0" smtClean="0"/>
              <a:t>desmarcarse.  Exponer no es denunciar .  No decir es encubrir La complicidad, con quién.</a:t>
            </a:r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657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394199" y="2133600"/>
          <a:ext cx="7110413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947" y="619419"/>
            <a:ext cx="1219306" cy="140220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698500" y="1409700"/>
            <a:ext cx="4813300" cy="85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5. La convivencia y prevención de </a:t>
            </a:r>
            <a:r>
              <a:rPr lang="es-ES" b="1" dirty="0" smtClean="0"/>
              <a:t>violencia.</a:t>
            </a:r>
            <a:endParaRPr lang="es-ES" b="1" dirty="0"/>
          </a:p>
        </p:txBody>
      </p:sp>
      <p:sp>
        <p:nvSpPr>
          <p:cNvPr id="2" name="Flecha derecha 1"/>
          <p:cNvSpPr/>
          <p:nvPr/>
        </p:nvSpPr>
        <p:spPr>
          <a:xfrm>
            <a:off x="2055811" y="4800259"/>
            <a:ext cx="3746500" cy="495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42</a:t>
            </a:fld>
            <a:endParaRPr lang="ca-ES"/>
          </a:p>
        </p:txBody>
      </p:sp>
      <p:sp>
        <p:nvSpPr>
          <p:cNvPr id="8" name="Arco de bloque 7"/>
          <p:cNvSpPr/>
          <p:nvPr/>
        </p:nvSpPr>
        <p:spPr>
          <a:xfrm>
            <a:off x="6197600" y="4755522"/>
            <a:ext cx="3327400" cy="762000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3910" y="4755522"/>
            <a:ext cx="170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5. </a:t>
            </a:r>
            <a:r>
              <a:rPr lang="es-ES" sz="1400" b="1" dirty="0"/>
              <a:t>C</a:t>
            </a:r>
            <a:r>
              <a:rPr lang="es-ES" sz="1400" b="1" dirty="0" smtClean="0"/>
              <a:t>onvivencia y prevención de la violencia.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106233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425700" y="1700213"/>
            <a:ext cx="7810500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Convivencia y prevención de </a:t>
            </a:r>
          </a:p>
          <a:p>
            <a:pPr algn="ctr"/>
            <a:r>
              <a:rPr lang="es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v</a:t>
            </a: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iolencias y discriminaciones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8215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Convivencia: Algunas ideas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Forma de conducta que implica vivir </a:t>
            </a:r>
            <a:r>
              <a:rPr lang="es-ES" dirty="0"/>
              <a:t>en compañía de </a:t>
            </a:r>
            <a:r>
              <a:rPr lang="es-ES" dirty="0" smtClean="0"/>
              <a:t>otra u otras personas.</a:t>
            </a:r>
          </a:p>
          <a:p>
            <a:r>
              <a:rPr lang="es-ES" dirty="0" smtClean="0"/>
              <a:t>Exige una actitud interna y una mirada hacia el mundo que permite:</a:t>
            </a:r>
          </a:p>
          <a:p>
            <a:pPr lvl="1"/>
            <a:r>
              <a:rPr lang="es-ES" dirty="0" smtClean="0"/>
              <a:t>AUTO “control”</a:t>
            </a:r>
            <a:endParaRPr lang="es-ES" dirty="0"/>
          </a:p>
          <a:p>
            <a:pPr lvl="1"/>
            <a:r>
              <a:rPr lang="es-ES" dirty="0" smtClean="0"/>
              <a:t>Reconocimiento </a:t>
            </a:r>
            <a:r>
              <a:rPr lang="es-ES" dirty="0"/>
              <a:t>de las </a:t>
            </a:r>
            <a:r>
              <a:rPr lang="es-ES" dirty="0" smtClean="0"/>
              <a:t>personas</a:t>
            </a:r>
            <a:endParaRPr lang="es-ES" dirty="0"/>
          </a:p>
          <a:p>
            <a:r>
              <a:rPr lang="es-ES" dirty="0" smtClean="0"/>
              <a:t>Implica descubrir y comprender  </a:t>
            </a:r>
            <a:r>
              <a:rPr lang="es-ES" dirty="0"/>
              <a:t>criterios que favorecen el bien </a:t>
            </a:r>
            <a:r>
              <a:rPr lang="es-ES" dirty="0" smtClean="0"/>
              <a:t>común, marco de referencia del que surgen </a:t>
            </a:r>
            <a:r>
              <a:rPr lang="es-ES" dirty="0"/>
              <a:t>las normas y los </a:t>
            </a:r>
            <a:r>
              <a:rPr lang="es-ES" dirty="0" smtClean="0"/>
              <a:t>límites</a:t>
            </a:r>
            <a:r>
              <a:rPr lang="es-ES" dirty="0"/>
              <a:t>.</a:t>
            </a:r>
          </a:p>
          <a:p>
            <a:r>
              <a:rPr lang="es-ES" dirty="0" smtClean="0"/>
              <a:t>No </a:t>
            </a:r>
            <a:r>
              <a:rPr lang="es-ES" dirty="0"/>
              <a:t>es </a:t>
            </a:r>
            <a:r>
              <a:rPr lang="es-ES" dirty="0" smtClean="0"/>
              <a:t>una respuesta a la autoridad externa.</a:t>
            </a:r>
          </a:p>
          <a:p>
            <a:r>
              <a:rPr lang="es-ES" dirty="0"/>
              <a:t>No es </a:t>
            </a:r>
            <a:r>
              <a:rPr lang="es-ES" dirty="0" smtClean="0"/>
              <a:t>control ni domesticación.  </a:t>
            </a:r>
            <a:endParaRPr lang="es-ES" dirty="0"/>
          </a:p>
          <a:p>
            <a:r>
              <a:rPr lang="es-ES" dirty="0" smtClean="0"/>
              <a:t>No </a:t>
            </a:r>
            <a:r>
              <a:rPr lang="es-ES" dirty="0"/>
              <a:t>son </a:t>
            </a:r>
            <a:r>
              <a:rPr lang="es-ES" dirty="0" smtClean="0"/>
              <a:t>castigos/premios. </a:t>
            </a:r>
          </a:p>
          <a:p>
            <a:r>
              <a:rPr lang="es-ES" dirty="0"/>
              <a:t>No son conductas (sólo</a:t>
            </a:r>
            <a:r>
              <a:rPr lang="es-ES" dirty="0" smtClean="0"/>
              <a:t>). </a:t>
            </a:r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violencia es abuso de </a:t>
            </a:r>
            <a:r>
              <a:rPr lang="es-ES" dirty="0" smtClean="0"/>
              <a:t>poder.</a:t>
            </a:r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3242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71055"/>
            <a:ext cx="8911687" cy="12192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qué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 lo que 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</a:t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a considerar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0255" y="1901686"/>
            <a:ext cx="10127672" cy="4499113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Anacronismo de la mirada al </a:t>
            </a:r>
            <a:r>
              <a:rPr lang="es-ES" b="1" dirty="0" smtClean="0"/>
              <a:t>mundo</a:t>
            </a:r>
            <a:r>
              <a:rPr lang="es-ES" dirty="0" smtClean="0"/>
              <a:t>: “Antes no pasaba” actitudes y comportamientos :  Los derechos humanos,  de las mujeres y de la infancia.</a:t>
            </a:r>
          </a:p>
          <a:p>
            <a:r>
              <a:rPr lang="es-ES" b="1" dirty="0" smtClean="0"/>
              <a:t>Los derechos de los pueblos:</a:t>
            </a:r>
            <a:r>
              <a:rPr lang="es-ES" dirty="0" smtClean="0"/>
              <a:t> Sus culturas  </a:t>
            </a:r>
            <a:r>
              <a:rPr lang="es-ES" dirty="0"/>
              <a:t>y </a:t>
            </a:r>
            <a:r>
              <a:rPr lang="es-ES" dirty="0" smtClean="0"/>
              <a:t>sus valores.</a:t>
            </a:r>
          </a:p>
          <a:p>
            <a:r>
              <a:rPr lang="ca-ES" b="1" dirty="0"/>
              <a:t>Moral </a:t>
            </a:r>
            <a:r>
              <a:rPr lang="ca-ES" b="1" dirty="0" err="1" smtClean="0"/>
              <a:t>colectiva</a:t>
            </a:r>
            <a:r>
              <a:rPr lang="ca-ES" b="1" dirty="0" smtClean="0"/>
              <a:t> e individual</a:t>
            </a:r>
            <a:r>
              <a:rPr lang="es-ES" dirty="0" smtClean="0"/>
              <a:t>. Actitudes familiares, profesionales.  Identidad individual </a:t>
            </a:r>
            <a:r>
              <a:rPr lang="ca-ES" dirty="0" smtClean="0"/>
              <a:t>o “única”: </a:t>
            </a:r>
            <a:r>
              <a:rPr lang="es-ES" dirty="0"/>
              <a:t>C</a:t>
            </a:r>
            <a:r>
              <a:rPr lang="es-ES" dirty="0" smtClean="0"/>
              <a:t>lasismo, machismo, castas, etnocentrismo. </a:t>
            </a:r>
          </a:p>
          <a:p>
            <a:r>
              <a:rPr lang="es-ES" b="1" dirty="0" smtClean="0"/>
              <a:t>RACISMO (idea de superioridad) Y XENOFOBIA (sentimiento de rechazo)</a:t>
            </a:r>
            <a:r>
              <a:rPr lang="es-ES" dirty="0" smtClean="0"/>
              <a:t> a nivel mundial.</a:t>
            </a:r>
            <a:r>
              <a:rPr lang="ca-ES" dirty="0"/>
              <a:t> La </a:t>
            </a:r>
            <a:r>
              <a:rPr lang="ca-ES" dirty="0" err="1" smtClean="0"/>
              <a:t>memoria</a:t>
            </a:r>
            <a:r>
              <a:rPr lang="ca-ES" dirty="0" smtClean="0"/>
              <a:t> </a:t>
            </a:r>
            <a:r>
              <a:rPr lang="ca-ES" dirty="0"/>
              <a:t>de los peces: </a:t>
            </a:r>
            <a:r>
              <a:rPr lang="es-ES" dirty="0"/>
              <a:t>P</a:t>
            </a:r>
            <a:r>
              <a:rPr lang="es-ES" dirty="0" smtClean="0"/>
              <a:t>uede </a:t>
            </a:r>
            <a:r>
              <a:rPr lang="es-ES" dirty="0"/>
              <a:t>volver a </a:t>
            </a:r>
            <a:r>
              <a:rPr lang="es-ES" dirty="0" smtClean="0"/>
              <a:t>pasar.</a:t>
            </a:r>
            <a:endParaRPr lang="es-ES" dirty="0"/>
          </a:p>
          <a:p>
            <a:r>
              <a:rPr lang="es-ES" b="1" dirty="0" smtClean="0"/>
              <a:t>Las violencias adultas generalizadas (¿por amor?)</a:t>
            </a:r>
            <a:r>
              <a:rPr lang="es-ES" dirty="0" smtClean="0"/>
              <a:t>: Estereotipos </a:t>
            </a:r>
            <a:r>
              <a:rPr lang="es-ES" dirty="0"/>
              <a:t>y atribuciones por diferentes razones: Culturales, Sexo, Rendimiento. Imagen </a:t>
            </a:r>
            <a:r>
              <a:rPr lang="es-ES" dirty="0" smtClean="0"/>
              <a:t>corporal, edad, salud, dificultades.</a:t>
            </a:r>
          </a:p>
          <a:p>
            <a:r>
              <a:rPr lang="es-ES" b="1" dirty="0" smtClean="0"/>
              <a:t>El abuso de poder y los rumores para</a:t>
            </a:r>
            <a:r>
              <a:rPr lang="es-ES" dirty="0" smtClean="0"/>
              <a:t>: Dominar, hundir, desprestigiar, someter. El poder del grupo, lo que “todo el mundo hace, piensa”.</a:t>
            </a:r>
            <a:endParaRPr lang="es-ES" dirty="0"/>
          </a:p>
          <a:p>
            <a:r>
              <a:rPr lang="es-ES" b="1" dirty="0" smtClean="0"/>
              <a:t>La diferenciación</a:t>
            </a:r>
            <a:r>
              <a:rPr lang="es-ES" dirty="0" smtClean="0"/>
              <a:t>: Hundir </a:t>
            </a:r>
            <a:r>
              <a:rPr lang="es-ES" dirty="0"/>
              <a:t>para ser </a:t>
            </a:r>
            <a:r>
              <a:rPr lang="es-ES" dirty="0" smtClean="0"/>
              <a:t>más.</a:t>
            </a:r>
            <a:r>
              <a:rPr lang="ca-ES" dirty="0"/>
              <a:t> </a:t>
            </a:r>
            <a:r>
              <a:rPr lang="ca-ES" dirty="0" err="1" smtClean="0"/>
              <a:t>Prepotencia</a:t>
            </a:r>
            <a:r>
              <a:rPr lang="ca-ES" dirty="0" smtClean="0"/>
              <a:t>/Abuso de poder.</a:t>
            </a:r>
            <a:endParaRPr lang="ca-ES" dirty="0"/>
          </a:p>
          <a:p>
            <a:r>
              <a:rPr lang="es-ES" b="1" dirty="0" smtClean="0"/>
              <a:t>La dificultad del  reconocimiento de </a:t>
            </a:r>
            <a:r>
              <a:rPr lang="es-ES" b="1" dirty="0"/>
              <a:t>las </a:t>
            </a:r>
            <a:r>
              <a:rPr lang="es-ES" b="1" dirty="0" smtClean="0"/>
              <a:t>personas  </a:t>
            </a:r>
            <a:r>
              <a:rPr lang="es-ES" dirty="0" smtClean="0"/>
              <a:t>Formas reactivas (inseguridades </a:t>
            </a:r>
            <a:r>
              <a:rPr lang="ca-ES" dirty="0" smtClean="0"/>
              <a:t>) </a:t>
            </a:r>
            <a:r>
              <a:rPr lang="es-ES" dirty="0" smtClean="0"/>
              <a:t>Envidia/Celos/Inseguridad/Miedo </a:t>
            </a:r>
            <a:r>
              <a:rPr lang="ca-ES" dirty="0" smtClean="0"/>
              <a:t>y </a:t>
            </a:r>
            <a:r>
              <a:rPr lang="es-ES" dirty="0" smtClean="0"/>
              <a:t>Competitividad; hedonismo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b="1" dirty="0" smtClean="0"/>
              <a:t>Sembramos </a:t>
            </a:r>
            <a:r>
              <a:rPr lang="es-ES" b="1" dirty="0"/>
              <a:t>el miedo</a:t>
            </a:r>
            <a:r>
              <a:rPr lang="es-ES" dirty="0"/>
              <a:t>, la inseguridad y el egocentrismo de ser más y demostrar que</a:t>
            </a:r>
            <a:r>
              <a:rPr lang="es-ES" dirty="0" smtClean="0"/>
              <a:t>…</a:t>
            </a: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lvl="2"/>
            <a:endParaRPr lang="es-ES" dirty="0"/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mariajesus.comellas@uab.cat</a:t>
            </a:r>
            <a:endParaRPr lang="ca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0114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mirada social y los 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medios de comunicación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7455" y="2133600"/>
            <a:ext cx="9587345" cy="3777622"/>
          </a:xfrm>
        </p:spPr>
        <p:txBody>
          <a:bodyPr>
            <a:normAutofit/>
          </a:bodyPr>
          <a:lstStyle/>
          <a:p>
            <a:r>
              <a:rPr lang="es-ES" dirty="0"/>
              <a:t>La necesidad de una mirada diferente para poder interpretar y mirar el mundo.</a:t>
            </a:r>
          </a:p>
          <a:p>
            <a:pPr lvl="1"/>
            <a:r>
              <a:rPr lang="es-ES" dirty="0" smtClean="0"/>
              <a:t>De  </a:t>
            </a:r>
            <a:r>
              <a:rPr lang="es-ES" dirty="0"/>
              <a:t>lo cuantitativo </a:t>
            </a:r>
            <a:r>
              <a:rPr lang="es-ES" dirty="0" smtClean="0"/>
              <a:t>a </a:t>
            </a:r>
            <a:r>
              <a:rPr lang="es-ES" dirty="0"/>
              <a:t>lo </a:t>
            </a:r>
            <a:r>
              <a:rPr lang="es-ES" dirty="0" smtClean="0"/>
              <a:t>cualitativo. </a:t>
            </a:r>
          </a:p>
          <a:p>
            <a:pPr lvl="1"/>
            <a:r>
              <a:rPr lang="es-ES" dirty="0" smtClean="0"/>
              <a:t>De los </a:t>
            </a:r>
            <a:r>
              <a:rPr lang="es-ES" dirty="0"/>
              <a:t>alarmismos </a:t>
            </a:r>
            <a:r>
              <a:rPr lang="es-ES" dirty="0" smtClean="0"/>
              <a:t>a la </a:t>
            </a:r>
            <a:r>
              <a:rPr lang="es-ES" dirty="0" err="1" smtClean="0"/>
              <a:t>visibilización</a:t>
            </a:r>
            <a:r>
              <a:rPr lang="es-ES" dirty="0" smtClean="0"/>
              <a:t> de las causas.</a:t>
            </a:r>
          </a:p>
          <a:p>
            <a:r>
              <a:rPr lang="es-ES" dirty="0" smtClean="0"/>
              <a:t>Nada es individual (culpables) ni las soluciones tampoco.</a:t>
            </a:r>
          </a:p>
          <a:p>
            <a:r>
              <a:rPr lang="es-ES" dirty="0" smtClean="0"/>
              <a:t>La  intercomunicación: Entre las diversidades, los matices y el pensamiento único.</a:t>
            </a:r>
          </a:p>
          <a:p>
            <a:r>
              <a:rPr lang="es-ES" dirty="0" smtClean="0"/>
              <a:t>Cómo </a:t>
            </a:r>
            <a:r>
              <a:rPr lang="es-ES" dirty="0"/>
              <a:t>generamos más </a:t>
            </a:r>
            <a:r>
              <a:rPr lang="es-ES" dirty="0" smtClean="0"/>
              <a:t>miedos. La </a:t>
            </a:r>
            <a:r>
              <a:rPr lang="es-ES" dirty="0"/>
              <a:t>sociedad del </a:t>
            </a:r>
            <a:r>
              <a:rPr lang="es-ES" dirty="0" smtClean="0"/>
              <a:t>miedo genera sobreprotección </a:t>
            </a:r>
            <a:r>
              <a:rPr lang="es-ES" dirty="0"/>
              <a:t>que finalmente desprotege a los </a:t>
            </a:r>
            <a:r>
              <a:rPr lang="es-ES" dirty="0" smtClean="0"/>
              <a:t>menores.</a:t>
            </a:r>
          </a:p>
          <a:p>
            <a:r>
              <a:rPr lang="es-ES" dirty="0" smtClean="0"/>
              <a:t>Soluciones parciales (pasar  del protagonismo a …)con distancia educativa.</a:t>
            </a:r>
            <a:endParaRPr lang="es-ES" dirty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3342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418" y="624110"/>
            <a:ext cx="992519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Dificultades: de la teoría 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(poco asumida)  actitud adulta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práctica </a:t>
            </a:r>
            <a:r>
              <a:rPr lang="es-ES" sz="1600" b="1" dirty="0" smtClean="0"/>
              <a:t>(actitudes y respuestas) actitud infantilizada</a:t>
            </a:r>
            <a:br>
              <a:rPr lang="es-ES" sz="1600" b="1" dirty="0" smtClean="0"/>
            </a:br>
            <a:endParaRPr lang="ca-ES" sz="1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0364" y="1905000"/>
            <a:ext cx="9906000" cy="4398818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De los mensajes </a:t>
            </a:r>
            <a:r>
              <a:rPr lang="es-ES" b="1" dirty="0" smtClean="0"/>
              <a:t>verbales: Alarmas…a </a:t>
            </a:r>
            <a:r>
              <a:rPr lang="es-ES" b="1" dirty="0"/>
              <a:t>la </a:t>
            </a:r>
            <a:r>
              <a:rPr lang="es-ES" b="1" dirty="0" smtClean="0"/>
              <a:t> in- </a:t>
            </a:r>
            <a:r>
              <a:rPr lang="es-ES" b="1" dirty="0"/>
              <a:t>coherencia en la </a:t>
            </a:r>
            <a:r>
              <a:rPr lang="es-ES" b="1" dirty="0" smtClean="0"/>
              <a:t>práctica. </a:t>
            </a:r>
          </a:p>
          <a:p>
            <a:r>
              <a:rPr lang="es-ES" b="1" dirty="0" smtClean="0"/>
              <a:t>Acciones “tibias” en relación a Derechos</a:t>
            </a:r>
            <a:r>
              <a:rPr lang="es-ES" b="1" dirty="0"/>
              <a:t>, deberes, valores y cuidados </a:t>
            </a:r>
            <a:r>
              <a:rPr lang="es-ES" b="1" dirty="0" smtClean="0"/>
              <a:t>. </a:t>
            </a:r>
          </a:p>
          <a:p>
            <a:r>
              <a:rPr lang="es-ES" b="1" dirty="0" smtClean="0"/>
              <a:t>Los desajustes:</a:t>
            </a:r>
            <a:r>
              <a:rPr lang="es-ES" dirty="0" smtClean="0"/>
              <a:t> </a:t>
            </a:r>
            <a:r>
              <a:rPr lang="es-ES" dirty="0"/>
              <a:t>Inmadurez, </a:t>
            </a:r>
            <a:r>
              <a:rPr lang="es-ES" dirty="0" smtClean="0"/>
              <a:t>egocentrismo</a:t>
            </a:r>
            <a:r>
              <a:rPr lang="es-ES" dirty="0"/>
              <a:t>, n</a:t>
            </a:r>
            <a:r>
              <a:rPr lang="es-ES" dirty="0" smtClean="0"/>
              <a:t>arcisismo, poder, protagonismo, competitividad. autoimagen, autoconcepto  y autoestima frágiles. </a:t>
            </a:r>
          </a:p>
          <a:p>
            <a:r>
              <a:rPr lang="es-ES" b="1" dirty="0" smtClean="0"/>
              <a:t>Diversidad </a:t>
            </a:r>
            <a:r>
              <a:rPr lang="es-ES" b="1" dirty="0"/>
              <a:t>y empatía vs fragilidad y </a:t>
            </a:r>
            <a:r>
              <a:rPr lang="es-ES" b="1" dirty="0" smtClean="0"/>
              <a:t>abuso. </a:t>
            </a:r>
            <a:r>
              <a:rPr lang="es-ES" dirty="0" smtClean="0"/>
              <a:t>Tensiones</a:t>
            </a:r>
            <a:r>
              <a:rPr lang="ca-ES" dirty="0" smtClean="0"/>
              <a:t> </a:t>
            </a:r>
            <a:r>
              <a:rPr lang="ca-ES" dirty="0"/>
              <a:t>entre </a:t>
            </a:r>
            <a:r>
              <a:rPr lang="es-ES" dirty="0"/>
              <a:t>deseos</a:t>
            </a:r>
            <a:r>
              <a:rPr lang="ca-ES" dirty="0"/>
              <a:t> y </a:t>
            </a:r>
            <a:r>
              <a:rPr lang="ca-ES" dirty="0" err="1" smtClean="0"/>
              <a:t>frustraciones</a:t>
            </a:r>
            <a:r>
              <a:rPr lang="ca-ES" dirty="0" smtClean="0"/>
              <a:t>. </a:t>
            </a:r>
            <a:r>
              <a:rPr lang="ca-ES" dirty="0"/>
              <a:t>Del ego </a:t>
            </a:r>
            <a:r>
              <a:rPr lang="ca-ES" dirty="0" smtClean="0"/>
              <a:t>emocional a las emociones  de los </a:t>
            </a:r>
            <a:r>
              <a:rPr lang="ca-ES" dirty="0" err="1" smtClean="0"/>
              <a:t>demás</a:t>
            </a:r>
            <a:r>
              <a:rPr lang="ca-ES" dirty="0" smtClean="0"/>
              <a:t>.</a:t>
            </a:r>
          </a:p>
          <a:p>
            <a:r>
              <a:rPr lang="es-ES" b="1" dirty="0"/>
              <a:t>Atribuciones individuales y no grupales</a:t>
            </a:r>
            <a:r>
              <a:rPr lang="es-ES" dirty="0"/>
              <a:t>, el problema es de otro</a:t>
            </a:r>
            <a:r>
              <a:rPr lang="es-ES" dirty="0" smtClean="0"/>
              <a:t>. </a:t>
            </a:r>
            <a:r>
              <a:rPr lang="es-ES" b="1" dirty="0" smtClean="0"/>
              <a:t>Las actitudes educativas y las acciones</a:t>
            </a:r>
            <a:r>
              <a:rPr lang="es-ES" dirty="0" smtClean="0"/>
              <a:t>: Explicar,  narrar,  </a:t>
            </a:r>
            <a:r>
              <a:rPr lang="es-ES" dirty="0"/>
              <a:t>justificar. </a:t>
            </a:r>
            <a:r>
              <a:rPr lang="es-ES" dirty="0" smtClean="0"/>
              <a:t>Las </a:t>
            </a:r>
            <a:r>
              <a:rPr lang="es-ES" dirty="0"/>
              <a:t>urgencias </a:t>
            </a:r>
            <a:r>
              <a:rPr lang="es-ES" dirty="0" smtClean="0"/>
              <a:t>lo </a:t>
            </a:r>
            <a:r>
              <a:rPr lang="es-ES" dirty="0"/>
              <a:t>que es importante </a:t>
            </a:r>
            <a:r>
              <a:rPr lang="es-ES" dirty="0" smtClean="0"/>
              <a:t>y </a:t>
            </a:r>
            <a:r>
              <a:rPr lang="es-ES" dirty="0"/>
              <a:t>lo que es </a:t>
            </a:r>
            <a:r>
              <a:rPr lang="es-ES" dirty="0" smtClean="0"/>
              <a:t>urgente.</a:t>
            </a:r>
            <a:endParaRPr lang="es-ES" dirty="0"/>
          </a:p>
          <a:p>
            <a:r>
              <a:rPr lang="es-ES" b="1" dirty="0" smtClean="0"/>
              <a:t>De </a:t>
            </a:r>
            <a:r>
              <a:rPr lang="es-ES" b="1" dirty="0"/>
              <a:t>los alarmismos excesivos </a:t>
            </a:r>
            <a:r>
              <a:rPr lang="es-ES" b="1" dirty="0" smtClean="0"/>
              <a:t>y competitividad </a:t>
            </a:r>
            <a:r>
              <a:rPr lang="es-ES" dirty="0" smtClean="0"/>
              <a:t>para </a:t>
            </a:r>
            <a:r>
              <a:rPr lang="es-ES" dirty="0"/>
              <a:t>presionar (fracaso vital, pérdida de salud...) </a:t>
            </a:r>
            <a:r>
              <a:rPr lang="es-ES" dirty="0" smtClean="0"/>
              <a:t>a la </a:t>
            </a:r>
            <a:r>
              <a:rPr lang="es-ES" dirty="0"/>
              <a:t>incoherencia de la exigencia </a:t>
            </a:r>
            <a:r>
              <a:rPr lang="es-ES" dirty="0" smtClean="0"/>
              <a:t>y la cooperación (ya </a:t>
            </a:r>
            <a:r>
              <a:rPr lang="es-ES" dirty="0"/>
              <a:t>se sabe, no lo logramos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b="1" dirty="0" smtClean="0"/>
              <a:t>Cuando </a:t>
            </a:r>
            <a:r>
              <a:rPr lang="es-ES" b="1" dirty="0"/>
              <a:t>hay un hecho hay una mirada hacia otro </a:t>
            </a:r>
            <a:r>
              <a:rPr lang="es-ES" b="1" dirty="0" smtClean="0"/>
              <a:t>lado</a:t>
            </a:r>
            <a:r>
              <a:rPr lang="es-ES" dirty="0" smtClean="0"/>
              <a:t>. La coordinación, Compartir </a:t>
            </a:r>
            <a:r>
              <a:rPr lang="es-ES" dirty="0"/>
              <a:t>aspectos </a:t>
            </a:r>
            <a:r>
              <a:rPr lang="es-ES" dirty="0" smtClean="0"/>
              <a:t>fundamentales,  Traspaso </a:t>
            </a:r>
            <a:r>
              <a:rPr lang="es-ES" dirty="0"/>
              <a:t>de </a:t>
            </a:r>
            <a:r>
              <a:rPr lang="es-ES" dirty="0" smtClean="0"/>
              <a:t>responsabilidades. Las </a:t>
            </a:r>
            <a:r>
              <a:rPr lang="es-ES" dirty="0"/>
              <a:t>prioridades poco prioritarias aunque importantes.</a:t>
            </a:r>
          </a:p>
          <a:p>
            <a:r>
              <a:rPr lang="es-ES" b="1" dirty="0" smtClean="0"/>
              <a:t>El posicionamiento adulto:</a:t>
            </a:r>
            <a:r>
              <a:rPr lang="es-ES" dirty="0" smtClean="0"/>
              <a:t> </a:t>
            </a:r>
            <a:r>
              <a:rPr lang="ca-ES" dirty="0" smtClean="0"/>
              <a:t>Los </a:t>
            </a:r>
            <a:r>
              <a:rPr lang="es-ES" dirty="0" smtClean="0"/>
              <a:t>discursos y desavenencias familiares </a:t>
            </a:r>
            <a:r>
              <a:rPr lang="ca-ES" dirty="0" smtClean="0"/>
              <a:t>y escolares. </a:t>
            </a:r>
            <a:r>
              <a:rPr lang="es-ES" dirty="0" smtClean="0"/>
              <a:t>WhatsApp familiares, criticas</a:t>
            </a:r>
            <a:r>
              <a:rPr lang="ca-ES" dirty="0" smtClean="0"/>
              <a:t>...</a:t>
            </a:r>
          </a:p>
          <a:p>
            <a:r>
              <a:rPr lang="ca-ES" b="1" dirty="0" smtClean="0"/>
              <a:t>Abusos </a:t>
            </a:r>
            <a:r>
              <a:rPr lang="ca-ES" dirty="0" smtClean="0"/>
              <a:t>a </a:t>
            </a:r>
            <a:r>
              <a:rPr lang="es-ES" dirty="0" smtClean="0"/>
              <a:t>menores, de menores, de poder, violencia general</a:t>
            </a:r>
            <a:r>
              <a:rPr lang="ca-ES" dirty="0" smtClean="0"/>
              <a:t>, </a:t>
            </a:r>
            <a:r>
              <a:rPr lang="es-ES" dirty="0" smtClean="0"/>
              <a:t>familiar</a:t>
            </a:r>
            <a:r>
              <a:rPr lang="ca-ES" dirty="0" smtClean="0"/>
              <a:t>, social,  </a:t>
            </a:r>
            <a:r>
              <a:rPr lang="es-ES" dirty="0"/>
              <a:t>el maltrato, </a:t>
            </a:r>
            <a:r>
              <a:rPr lang="es-ES" dirty="0" smtClean="0"/>
              <a:t>l</a:t>
            </a:r>
            <a:r>
              <a:rPr lang="ca-ES" dirty="0" smtClean="0"/>
              <a:t>a </a:t>
            </a:r>
            <a:r>
              <a:rPr lang="ca-ES" dirty="0" err="1" smtClean="0"/>
              <a:t>inseguridad</a:t>
            </a:r>
            <a:r>
              <a:rPr lang="ca-ES" dirty="0" smtClean="0"/>
              <a:t>, </a:t>
            </a:r>
            <a:r>
              <a:rPr lang="ca-ES" dirty="0" err="1" smtClean="0"/>
              <a:t>prepotencia</a:t>
            </a:r>
            <a:r>
              <a:rPr lang="ca-ES" dirty="0" smtClean="0"/>
              <a:t>.</a:t>
            </a:r>
            <a:r>
              <a:rPr lang="es-ES" dirty="0"/>
              <a:t> </a:t>
            </a:r>
            <a:r>
              <a:rPr lang="es-ES" dirty="0" err="1" smtClean="0"/>
              <a:t>Ciberacoso</a:t>
            </a:r>
            <a:r>
              <a:rPr lang="es-ES" dirty="0" smtClean="0"/>
              <a:t> </a:t>
            </a:r>
            <a:r>
              <a:rPr lang="es-ES" dirty="0"/>
              <a:t>y otras formas más sutiles. </a:t>
            </a:r>
            <a:endParaRPr lang="ca-ES" dirty="0" smtClean="0"/>
          </a:p>
          <a:p>
            <a:endParaRPr lang="es-ES" dirty="0"/>
          </a:p>
          <a:p>
            <a:endParaRPr lang="ca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6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394199" y="2133600"/>
          <a:ext cx="7110413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147" y="708599"/>
            <a:ext cx="1219306" cy="140220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698500" y="1409700"/>
            <a:ext cx="48133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6. </a:t>
            </a:r>
            <a:r>
              <a:rPr lang="es-ES" b="1" dirty="0"/>
              <a:t>La comunidad y el entorno: agentes que educan. Aspectos comunes y </a:t>
            </a:r>
            <a:r>
              <a:rPr lang="es-ES" b="1" dirty="0" smtClean="0"/>
              <a:t>Especificidades.</a:t>
            </a:r>
            <a:endParaRPr lang="es-ES" b="1" dirty="0"/>
          </a:p>
          <a:p>
            <a:r>
              <a:rPr lang="es-ES" dirty="0" smtClean="0"/>
              <a:t>7</a:t>
            </a:r>
            <a:r>
              <a:rPr lang="es-ES" dirty="0"/>
              <a:t>.</a:t>
            </a:r>
            <a:r>
              <a:rPr lang="es-ES" dirty="0" smtClean="0"/>
              <a:t> Prioridades.</a:t>
            </a:r>
            <a:endParaRPr lang="es-ES" dirty="0"/>
          </a:p>
          <a:p>
            <a:endParaRPr lang="es-ES" dirty="0" smtClean="0"/>
          </a:p>
        </p:txBody>
      </p:sp>
      <p:sp>
        <p:nvSpPr>
          <p:cNvPr id="2" name="Flecha derecha 1"/>
          <p:cNvSpPr/>
          <p:nvPr/>
        </p:nvSpPr>
        <p:spPr>
          <a:xfrm>
            <a:off x="2652711" y="5280879"/>
            <a:ext cx="3746500" cy="495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48</a:t>
            </a:fld>
            <a:endParaRPr lang="ca-ES"/>
          </a:p>
        </p:txBody>
      </p:sp>
      <p:sp>
        <p:nvSpPr>
          <p:cNvPr id="8" name="Arco de bloque 7"/>
          <p:cNvSpPr/>
          <p:nvPr/>
        </p:nvSpPr>
        <p:spPr>
          <a:xfrm>
            <a:off x="6197600" y="4755522"/>
            <a:ext cx="3327400" cy="762000"/>
          </a:xfrm>
          <a:prstGeom prst="blockArc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3910" y="4755522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5. </a:t>
            </a:r>
            <a:r>
              <a:rPr lang="es-ES" sz="1400" b="1" dirty="0"/>
              <a:t>C</a:t>
            </a:r>
            <a:r>
              <a:rPr lang="es-ES" sz="1400" b="1" dirty="0" smtClean="0"/>
              <a:t>onvivencia y violencia.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4208478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909762" y="496888"/>
            <a:ext cx="8440738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Familia, escuela y comunidad:</a:t>
            </a:r>
          </a:p>
          <a:p>
            <a:pPr algn="ctr"/>
            <a:r>
              <a:rPr lang="it-IT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Beneficios y fortalezas</a:t>
            </a:r>
            <a:endParaRPr lang="it-IT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49</a:t>
            </a:fld>
            <a:endParaRPr lang="ca-ES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962400" y="4362570"/>
            <a:ext cx="8064500" cy="195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El  éxito </a:t>
            </a: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educativo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La convivencia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¿causas individuales?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Acciones coordinadas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1" y="624110"/>
            <a:ext cx="98536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>
                <a:latin typeface="Verdana" panose="020B0604030504040204" pitchFamily="34" charset="0"/>
              </a:rPr>
              <a:t>Se parte del potencial </a:t>
            </a:r>
            <a:r>
              <a:rPr lang="es-ES" altLang="ca-ES" sz="4000" b="1" dirty="0" smtClean="0">
                <a:latin typeface="Verdana" panose="020B0604030504040204" pitchFamily="34" charset="0"/>
              </a:rPr>
              <a:t>del contexto</a:t>
            </a:r>
            <a:br>
              <a:rPr lang="es-ES" altLang="ca-ES" sz="4000" b="1" dirty="0" smtClean="0">
                <a:latin typeface="Verdana" panose="020B0604030504040204" pitchFamily="34" charset="0"/>
              </a:rPr>
            </a:br>
            <a:r>
              <a:rPr lang="es-ES" altLang="ca-ES" b="1" dirty="0">
                <a:latin typeface="Verdana" panose="020B0604030504040204" pitchFamily="34" charset="0"/>
              </a:rPr>
              <a:t>C</a:t>
            </a:r>
            <a:r>
              <a:rPr lang="es-ES" altLang="ca-ES" b="1" dirty="0" smtClean="0">
                <a:latin typeface="Verdana" panose="020B0604030504040204" pitchFamily="34" charset="0"/>
              </a:rPr>
              <a:t>ada </a:t>
            </a:r>
            <a:r>
              <a:rPr lang="es-ES" altLang="ca-ES" b="1" dirty="0">
                <a:latin typeface="Verdana" panose="020B0604030504040204" pitchFamily="34" charset="0"/>
              </a:rPr>
              <a:t>sistema </a:t>
            </a:r>
            <a:r>
              <a:rPr lang="es-ES" altLang="ca-ES" b="1" dirty="0" smtClean="0">
                <a:latin typeface="Verdana" panose="020B0604030504040204" pitchFamily="34" charset="0"/>
              </a:rPr>
              <a:t>implica </a:t>
            </a:r>
            <a:r>
              <a:rPr lang="es-ES" altLang="ca-ES" b="1" dirty="0">
                <a:latin typeface="Verdana" panose="020B0604030504040204" pitchFamily="34" charset="0"/>
              </a:rPr>
              <a:t>a todos</a:t>
            </a:r>
            <a:endParaRPr lang="es-ES" altLang="ca-ES" sz="4000" b="1" dirty="0">
              <a:latin typeface="Verdan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altLang="ca-ES" dirty="0" smtClean="0"/>
              <a:t>La mirada se centra en el concepto de “lo que es social”.</a:t>
            </a:r>
          </a:p>
          <a:p>
            <a:r>
              <a:rPr lang="es-ES_tradnl" altLang="ca-ES" dirty="0"/>
              <a:t>Se parte del reconocimiento de cada sistema y de sus individuos</a:t>
            </a:r>
            <a:r>
              <a:rPr lang="es-ES_tradnl" altLang="ca-ES" dirty="0" smtClean="0"/>
              <a:t>.</a:t>
            </a:r>
          </a:p>
          <a:p>
            <a:r>
              <a:rPr lang="es-ES" altLang="ca-ES" dirty="0"/>
              <a:t>Nada es </a:t>
            </a:r>
            <a:r>
              <a:rPr lang="es-ES" altLang="ca-ES" dirty="0" smtClean="0"/>
              <a:t>individual, ni las </a:t>
            </a:r>
            <a:r>
              <a:rPr lang="es-ES" altLang="ca-ES" dirty="0"/>
              <a:t>causas </a:t>
            </a:r>
            <a:r>
              <a:rPr lang="es-ES" altLang="ca-ES" dirty="0" smtClean="0"/>
              <a:t>son individuales ni las </a:t>
            </a:r>
            <a:r>
              <a:rPr lang="es-ES" altLang="ca-ES" dirty="0"/>
              <a:t>soluciones tampoco. </a:t>
            </a:r>
          </a:p>
          <a:p>
            <a:r>
              <a:rPr lang="es-ES" altLang="ca-ES" dirty="0"/>
              <a:t>Las situaciones y, por tanto, los problemas son colectivos.</a:t>
            </a:r>
          </a:p>
          <a:p>
            <a:r>
              <a:rPr lang="es-ES" altLang="ca-ES" dirty="0"/>
              <a:t>El trabajo e implicación </a:t>
            </a:r>
            <a:r>
              <a:rPr lang="es-ES" altLang="ca-ES" dirty="0" smtClean="0"/>
              <a:t>deben </a:t>
            </a:r>
            <a:r>
              <a:rPr lang="es-ES" altLang="ca-ES" dirty="0"/>
              <a:t>ser, también, </a:t>
            </a:r>
            <a:r>
              <a:rPr lang="es-ES" altLang="ca-ES" dirty="0" smtClean="0"/>
              <a:t>colectivos. </a:t>
            </a:r>
            <a:endParaRPr lang="es-ES" altLang="ca-ES" dirty="0"/>
          </a:p>
          <a:p>
            <a:r>
              <a:rPr lang="es-ES_tradnl" altLang="ca-ES" dirty="0" smtClean="0"/>
              <a:t>Se </a:t>
            </a:r>
            <a:r>
              <a:rPr lang="es-ES_tradnl" altLang="ca-ES" dirty="0"/>
              <a:t>potencia la participación </a:t>
            </a:r>
            <a:r>
              <a:rPr lang="es-ES_tradnl" altLang="ca-ES" b="1" dirty="0"/>
              <a:t>coordinada</a:t>
            </a:r>
            <a:r>
              <a:rPr lang="es-ES_tradnl" altLang="ca-ES" dirty="0"/>
              <a:t> entre sistemas.</a:t>
            </a:r>
          </a:p>
          <a:p>
            <a:r>
              <a:rPr lang="es-ES_tradnl" altLang="ca-ES" dirty="0"/>
              <a:t>Hay aspectos organizativos </a:t>
            </a:r>
            <a:r>
              <a:rPr lang="es-ES_tradnl" altLang="ca-ES" dirty="0" smtClean="0"/>
              <a:t>compartidos. Requisitos </a:t>
            </a:r>
            <a:r>
              <a:rPr lang="es-ES_tradnl" altLang="ca-ES" dirty="0"/>
              <a:t>y retos comunes.</a:t>
            </a:r>
          </a:p>
          <a:p>
            <a:r>
              <a:rPr lang="es-ES_tradnl" altLang="ca-ES" dirty="0" smtClean="0"/>
              <a:t>Los objetivos fomentan la Promoción</a:t>
            </a:r>
            <a:r>
              <a:rPr lang="es-ES_tradnl" altLang="ca-ES" dirty="0"/>
              <a:t>, </a:t>
            </a:r>
            <a:r>
              <a:rPr lang="es-ES_tradnl" altLang="ca-ES" dirty="0" smtClean="0"/>
              <a:t>Previsión</a:t>
            </a:r>
            <a:r>
              <a:rPr lang="es-ES_tradnl" altLang="ca-ES" dirty="0"/>
              <a:t>, </a:t>
            </a:r>
            <a:r>
              <a:rPr lang="es-ES_tradnl" altLang="ca-ES" dirty="0" smtClean="0"/>
              <a:t>Prevención</a:t>
            </a:r>
            <a:r>
              <a:rPr lang="es-ES_tradnl" altLang="ca-ES" dirty="0"/>
              <a:t>.</a:t>
            </a:r>
          </a:p>
          <a:p>
            <a:pPr eaLnBrk="1" hangingPunct="1"/>
            <a:endParaRPr lang="es-ES" altLang="ca-ES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0327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ca-ES" smtClean="0">
                <a:solidFill>
                  <a:prstClr val="black">
                    <a:tint val="75000"/>
                  </a:prstClr>
                </a:solidFill>
              </a:rPr>
              <a:t>mariajesus.comellas@uab.cat</a:t>
            </a:r>
            <a:endParaRPr lang="es-ES" alt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A2D-1E43-4D49-9AA4-2B2D3845B0E0}" type="slidenum">
              <a:rPr lang="es-ES" altLang="ca-ES"/>
              <a:pPr/>
              <a:t>50</a:t>
            </a:fld>
            <a:endParaRPr lang="es-ES" altLang="ca-E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188914"/>
            <a:ext cx="7543800" cy="1431925"/>
          </a:xfrm>
        </p:spPr>
        <p:txBody>
          <a:bodyPr/>
          <a:lstStyle/>
          <a:p>
            <a:pPr algn="ctr"/>
            <a:r>
              <a:rPr lang="es-ES" altLang="ca-E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y convivencia </a:t>
            </a:r>
            <a:r>
              <a:rPr lang="es-ES" alt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2000" b="1" dirty="0">
                <a:solidFill>
                  <a:schemeClr val="tx1"/>
                </a:solidFill>
              </a:rPr>
              <a:t>un </a:t>
            </a:r>
            <a:r>
              <a:rPr lang="es-ES" altLang="ca-ES" sz="2000" b="1" dirty="0" smtClean="0">
                <a:solidFill>
                  <a:schemeClr val="tx1"/>
                </a:solidFill>
              </a:rPr>
              <a:t>equilibrio posible</a:t>
            </a:r>
            <a:endParaRPr lang="es-ES" altLang="ca-ES" sz="2000" b="1" dirty="0">
              <a:solidFill>
                <a:schemeClr val="tx1"/>
              </a:solidFill>
            </a:endParaRP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992314" y="2276476"/>
            <a:ext cx="4467225" cy="4010025"/>
            <a:chOff x="1248" y="240"/>
            <a:chExt cx="4176" cy="3600"/>
          </a:xfrm>
        </p:grpSpPr>
        <p:sp>
          <p:nvSpPr>
            <p:cNvPr id="94213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94214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94215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94216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</p:grpSp>
      <p:grpSp>
        <p:nvGrpSpPr>
          <p:cNvPr id="94217" name="Group 9"/>
          <p:cNvGrpSpPr>
            <a:grpSpLocks/>
          </p:cNvGrpSpPr>
          <p:nvPr/>
        </p:nvGrpSpPr>
        <p:grpSpPr bwMode="auto">
          <a:xfrm rot="10800000">
            <a:off x="5880101" y="2349501"/>
            <a:ext cx="4467225" cy="4010025"/>
            <a:chOff x="1248" y="240"/>
            <a:chExt cx="4176" cy="3600"/>
          </a:xfrm>
        </p:grpSpPr>
        <p:sp>
          <p:nvSpPr>
            <p:cNvPr id="94218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94219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94220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94221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</p:grp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1992314" y="1700213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ca-ES" sz="3600" b="1" dirty="0">
                <a:solidFill>
                  <a:prstClr val="black"/>
                </a:solidFill>
              </a:rPr>
              <a:t>        </a:t>
            </a:r>
            <a:r>
              <a:rPr lang="es-ES" altLang="ca-ES" sz="3200" b="1" dirty="0">
                <a:solidFill>
                  <a:prstClr val="black"/>
                </a:solidFill>
              </a:rPr>
              <a:t> Familia</a:t>
            </a:r>
            <a:r>
              <a:rPr lang="es-ES" altLang="ca-ES" sz="3600" b="1" dirty="0">
                <a:solidFill>
                  <a:prstClr val="black"/>
                </a:solidFill>
              </a:rPr>
              <a:t> </a:t>
            </a:r>
            <a:r>
              <a:rPr lang="es-ES" altLang="ca-ES" sz="1200" b="1" dirty="0">
                <a:solidFill>
                  <a:prstClr val="black"/>
                </a:solidFill>
              </a:rPr>
              <a:t>(</a:t>
            </a:r>
            <a:r>
              <a:rPr lang="es-ES" altLang="ca-ES" sz="1200" b="1" dirty="0" smtClean="0">
                <a:solidFill>
                  <a:prstClr val="black"/>
                </a:solidFill>
              </a:rPr>
              <a:t>toda </a:t>
            </a:r>
            <a:r>
              <a:rPr lang="es-ES" altLang="ca-ES" sz="1200" b="1" dirty="0">
                <a:solidFill>
                  <a:prstClr val="black"/>
                </a:solidFill>
              </a:rPr>
              <a:t>la vida)</a:t>
            </a:r>
            <a:r>
              <a:rPr lang="es-ES" altLang="ca-ES" sz="3600" b="1" dirty="0">
                <a:solidFill>
                  <a:prstClr val="black"/>
                </a:solidFill>
              </a:rPr>
              <a:t>     </a:t>
            </a:r>
            <a:r>
              <a:rPr lang="es-ES" altLang="ca-ES" sz="3600" b="1" dirty="0" smtClean="0">
                <a:solidFill>
                  <a:prstClr val="black"/>
                </a:solidFill>
              </a:rPr>
              <a:t>y  </a:t>
            </a:r>
            <a:r>
              <a:rPr lang="es-ES" altLang="ca-ES" sz="3200" b="1" dirty="0" smtClean="0">
                <a:solidFill>
                  <a:prstClr val="black"/>
                </a:solidFill>
              </a:rPr>
              <a:t>  Escuela</a:t>
            </a:r>
            <a:r>
              <a:rPr lang="es-ES" altLang="ca-ES" sz="3600" b="1" dirty="0" smtClean="0">
                <a:solidFill>
                  <a:prstClr val="black"/>
                </a:solidFill>
              </a:rPr>
              <a:t> </a:t>
            </a:r>
            <a:r>
              <a:rPr lang="es-ES" altLang="ca-ES" sz="1200" b="1" dirty="0">
                <a:solidFill>
                  <a:prstClr val="black"/>
                </a:solidFill>
              </a:rPr>
              <a:t>(13 </a:t>
            </a:r>
            <a:r>
              <a:rPr lang="es-ES" altLang="ca-ES" sz="1200" b="1" dirty="0" smtClean="0">
                <a:solidFill>
                  <a:prstClr val="black"/>
                </a:solidFill>
              </a:rPr>
              <a:t>años</a:t>
            </a:r>
            <a:r>
              <a:rPr lang="es-ES" altLang="ca-ES" sz="12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2640013" y="4292600"/>
            <a:ext cx="3168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ca-ES" sz="2800" b="1" dirty="0" smtClean="0">
                <a:solidFill>
                  <a:prstClr val="black"/>
                </a:solidFill>
              </a:rPr>
              <a:t>Comprensión y Aceptación</a:t>
            </a:r>
            <a:endParaRPr lang="es-ES" altLang="ca-ES" sz="2800" b="1" dirty="0">
              <a:solidFill>
                <a:prstClr val="black"/>
              </a:solidFill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208213" y="5661026"/>
            <a:ext cx="417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ca-ES" sz="2800" b="1" dirty="0" smtClean="0">
                <a:solidFill>
                  <a:prstClr val="black"/>
                </a:solidFill>
              </a:rPr>
              <a:t>Afecto </a:t>
            </a:r>
            <a:r>
              <a:rPr lang="es-ES" altLang="ca-ES" sz="2800" b="1" dirty="0">
                <a:solidFill>
                  <a:prstClr val="black"/>
                </a:solidFill>
              </a:rPr>
              <a:t>Incondicional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3291507" y="3623058"/>
            <a:ext cx="20101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ca-ES" sz="2800" b="1" dirty="0" smtClean="0">
                <a:solidFill>
                  <a:prstClr val="black"/>
                </a:solidFill>
              </a:rPr>
              <a:t>Autoridad</a:t>
            </a:r>
            <a:endParaRPr lang="es-ES" altLang="ca-ES" sz="2800" b="1" dirty="0">
              <a:solidFill>
                <a:prstClr val="black"/>
              </a:solidFill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3792538" y="2852739"/>
            <a:ext cx="1079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ca-E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</a:t>
            </a:r>
            <a:endParaRPr lang="es-ES" altLang="ca-E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7751763" y="55165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ca-E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afecto</a:t>
            </a:r>
            <a:r>
              <a:rPr lang="es-ES" altLang="ca-ES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s-ES" altLang="ca-E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incondic</a:t>
            </a:r>
            <a:r>
              <a:rPr lang="es-ES" altLang="ca-ES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6959600" y="2781301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ca-ES" sz="2800" b="1" dirty="0" smtClean="0">
                <a:solidFill>
                  <a:prstClr val="black"/>
                </a:solidFill>
              </a:rPr>
              <a:t>Socialización</a:t>
            </a:r>
            <a:endParaRPr lang="es-ES" altLang="ca-ES" sz="2800" b="1" dirty="0">
              <a:solidFill>
                <a:prstClr val="black"/>
              </a:solidFill>
            </a:endParaRP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7104063" y="3789363"/>
            <a:ext cx="2305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ca-ES" sz="2800" b="1" dirty="0" smtClean="0">
                <a:solidFill>
                  <a:prstClr val="black"/>
                </a:solidFill>
              </a:rPr>
              <a:t>Autoridad</a:t>
            </a:r>
            <a:endParaRPr lang="es-ES" altLang="ca-ES" sz="2800" b="1" dirty="0">
              <a:solidFill>
                <a:prstClr val="black"/>
              </a:solidFill>
            </a:endParaRP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7535863" y="4581525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ca-E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Comprensión y aceptación</a:t>
            </a:r>
            <a:endParaRPr lang="es-ES" altLang="ca-ES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919288" y="549275"/>
            <a:ext cx="2159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ca-ES" sz="1400" b="1"/>
              <a:t>Vínculos de Filiación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ca-ES" sz="1400" b="1"/>
              <a:t>La familia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967664" y="476250"/>
            <a:ext cx="223202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ca-ES" sz="1400" b="1">
                <a:latin typeface="Tahoma" panose="020B0604030504040204" pitchFamily="34" charset="0"/>
              </a:rPr>
              <a:t>Vínculos</a:t>
            </a:r>
            <a:r>
              <a:rPr lang="es-ES" altLang="ca-ES" sz="1400" b="1"/>
              <a:t> de participación electiva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ca-ES" sz="1400" b="1"/>
              <a:t>  Amistades y aficiones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847851" y="5157789"/>
            <a:ext cx="2087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ca-ES" sz="1400" b="1">
                <a:latin typeface="Tahoma" panose="020B0604030504040204" pitchFamily="34" charset="0"/>
              </a:rPr>
              <a:t>Vínculos</a:t>
            </a:r>
            <a:r>
              <a:rPr lang="es-ES" altLang="ca-ES" sz="1400" b="1"/>
              <a:t> de participación orgánica. Escuela y trabajo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8040688" y="5445125"/>
            <a:ext cx="2303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a-ES" altLang="ca-ES" sz="1400" b="1"/>
              <a:t> </a:t>
            </a:r>
            <a:r>
              <a:rPr lang="es-ES" altLang="ca-ES" sz="1400" b="1">
                <a:latin typeface="Tahoma" panose="020B0604030504040204" pitchFamily="34" charset="0"/>
              </a:rPr>
              <a:t>Vínculos</a:t>
            </a:r>
            <a:r>
              <a:rPr lang="es-ES" altLang="ca-ES" sz="1400" b="1"/>
              <a:t> participación comunitaria.Ciudadanía </a:t>
            </a:r>
          </a:p>
        </p:txBody>
      </p:sp>
      <p:grpSp>
        <p:nvGrpSpPr>
          <p:cNvPr id="6150" name="Group 19"/>
          <p:cNvGrpSpPr>
            <a:grpSpLocks/>
          </p:cNvGrpSpPr>
          <p:nvPr/>
        </p:nvGrpSpPr>
        <p:grpSpPr bwMode="auto">
          <a:xfrm>
            <a:off x="1992314" y="549275"/>
            <a:ext cx="8423275" cy="5543550"/>
            <a:chOff x="295" y="346"/>
            <a:chExt cx="5306" cy="349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845"/>
              <a:ext cx="2679" cy="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11"/>
            <p:cNvSpPr>
              <a:spLocks noChangeArrowheads="1"/>
            </p:cNvSpPr>
            <p:nvPr/>
          </p:nvSpPr>
          <p:spPr bwMode="auto">
            <a:xfrm rot="2692324">
              <a:off x="1295" y="1000"/>
              <a:ext cx="797" cy="156"/>
            </a:xfrm>
            <a:prstGeom prst="rightArrow">
              <a:avLst>
                <a:gd name="adj1" fmla="val 50000"/>
                <a:gd name="adj2" fmla="val 1277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6153" name="AutoShape 12"/>
            <p:cNvSpPr>
              <a:spLocks noChangeArrowheads="1"/>
            </p:cNvSpPr>
            <p:nvPr/>
          </p:nvSpPr>
          <p:spPr bwMode="auto">
            <a:xfrm rot="-8286867">
              <a:off x="3530" y="3113"/>
              <a:ext cx="571" cy="145"/>
            </a:xfrm>
            <a:prstGeom prst="rightArrow">
              <a:avLst>
                <a:gd name="adj1" fmla="val 50000"/>
                <a:gd name="adj2" fmla="val 9844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6154" name="AutoShape 13"/>
            <p:cNvSpPr>
              <a:spLocks noChangeArrowheads="1"/>
            </p:cNvSpPr>
            <p:nvPr/>
          </p:nvSpPr>
          <p:spPr bwMode="auto">
            <a:xfrm rot="8408275">
              <a:off x="3438" y="1020"/>
              <a:ext cx="888" cy="170"/>
            </a:xfrm>
            <a:prstGeom prst="rightArrow">
              <a:avLst>
                <a:gd name="adj1" fmla="val 50000"/>
                <a:gd name="adj2" fmla="val 1305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ca-ES"/>
                <a:t> </a:t>
              </a:r>
            </a:p>
          </p:txBody>
        </p:sp>
        <p:sp>
          <p:nvSpPr>
            <p:cNvPr id="6155" name="AutoShape 14"/>
            <p:cNvSpPr>
              <a:spLocks noChangeArrowheads="1"/>
            </p:cNvSpPr>
            <p:nvPr/>
          </p:nvSpPr>
          <p:spPr bwMode="auto">
            <a:xfrm rot="-2404683">
              <a:off x="1348" y="3057"/>
              <a:ext cx="696" cy="149"/>
            </a:xfrm>
            <a:prstGeom prst="rightArrow">
              <a:avLst>
                <a:gd name="adj1" fmla="val 50000"/>
                <a:gd name="adj2" fmla="val 11677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6156" name="Rectangle 15"/>
            <p:cNvSpPr>
              <a:spLocks noChangeArrowheads="1"/>
            </p:cNvSpPr>
            <p:nvPr/>
          </p:nvSpPr>
          <p:spPr bwMode="auto">
            <a:xfrm>
              <a:off x="4059" y="3339"/>
              <a:ext cx="154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6157" name="Rectangle 16"/>
            <p:cNvSpPr>
              <a:spLocks noChangeArrowheads="1"/>
            </p:cNvSpPr>
            <p:nvPr/>
          </p:nvSpPr>
          <p:spPr bwMode="auto">
            <a:xfrm>
              <a:off x="4150" y="346"/>
              <a:ext cx="1270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6158" name="Rectangle 17"/>
            <p:cNvSpPr>
              <a:spLocks noChangeArrowheads="1"/>
            </p:cNvSpPr>
            <p:nvPr/>
          </p:nvSpPr>
          <p:spPr bwMode="auto">
            <a:xfrm>
              <a:off x="295" y="3249"/>
              <a:ext cx="1088" cy="5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6159" name="Rectangle 18"/>
            <p:cNvSpPr>
              <a:spLocks noChangeArrowheads="1"/>
            </p:cNvSpPr>
            <p:nvPr/>
          </p:nvSpPr>
          <p:spPr bwMode="auto">
            <a:xfrm>
              <a:off x="385" y="346"/>
              <a:ext cx="1044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</p:grp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9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Vínculos de filiación. La familia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2812" y="1689100"/>
            <a:ext cx="8915400" cy="3777622"/>
          </a:xfrm>
        </p:spPr>
        <p:txBody>
          <a:bodyPr/>
          <a:lstStyle/>
          <a:p>
            <a:pPr eaLnBrk="1" hangingPunct="1"/>
            <a:r>
              <a:rPr lang="es-ES" altLang="ca-ES" dirty="0" smtClean="0"/>
              <a:t>Formas de Protección:</a:t>
            </a:r>
          </a:p>
          <a:p>
            <a:pPr lvl="1" eaLnBrk="1" hangingPunct="1"/>
            <a:r>
              <a:rPr lang="es-ES" altLang="ca-ES" dirty="0" smtClean="0"/>
              <a:t>Apoyo intergeneracional</a:t>
            </a:r>
          </a:p>
          <a:p>
            <a:pPr lvl="1" eaLnBrk="1" hangingPunct="1"/>
            <a:r>
              <a:rPr lang="es-ES" altLang="ca-ES" dirty="0" smtClean="0"/>
              <a:t>Protección de proximidad</a:t>
            </a:r>
          </a:p>
          <a:p>
            <a:pPr lvl="1" eaLnBrk="1" hangingPunct="1"/>
            <a:r>
              <a:rPr lang="es-ES" altLang="ca-ES" dirty="0" smtClean="0"/>
              <a:t>Cuidado y desarrollo</a:t>
            </a:r>
          </a:p>
          <a:p>
            <a:pPr eaLnBrk="1" hangingPunct="1"/>
            <a:r>
              <a:rPr lang="es-ES" altLang="ca-ES" dirty="0" smtClean="0"/>
              <a:t>Formas de Reconocimiento:</a:t>
            </a:r>
          </a:p>
          <a:p>
            <a:pPr lvl="1" eaLnBrk="1" hangingPunct="1"/>
            <a:r>
              <a:rPr lang="es-ES" altLang="ca-ES" dirty="0" smtClean="0"/>
              <a:t>Afectivo</a:t>
            </a:r>
          </a:p>
          <a:p>
            <a:pPr lvl="1" eaLnBrk="1" hangingPunct="1"/>
            <a:r>
              <a:rPr lang="es-ES" altLang="ca-ES" dirty="0" smtClean="0"/>
              <a:t>Ser una persona significativa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88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304801"/>
            <a:ext cx="8964613" cy="1431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Vínculos de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filiación y participación </a:t>
            </a: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orgánica </a:t>
            </a:r>
            <a:r>
              <a:rPr lang="es-ES" altLang="ca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ca-E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2800" b="1" dirty="0"/>
              <a:t>Escuela, trabajo </a:t>
            </a:r>
            <a:r>
              <a:rPr lang="es-ES" altLang="ca-ES" sz="2800" dirty="0"/>
              <a:t>(entre actores próximos no escogidos)</a:t>
            </a:r>
            <a:r>
              <a:rPr lang="ca-ES" altLang="ca-ES" sz="2800" dirty="0"/>
              <a:t> </a:t>
            </a:r>
            <a:endParaRPr lang="es-ES" altLang="ca-ES" sz="2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altLang="ca-ES" sz="2000" dirty="0"/>
              <a:t>Formas de Protección:</a:t>
            </a:r>
          </a:p>
          <a:p>
            <a:pPr lvl="1" eaLnBrk="1" hangingPunct="1"/>
            <a:r>
              <a:rPr lang="es-ES" altLang="ca-ES" sz="2000" dirty="0"/>
              <a:t>Lugar estable de participación</a:t>
            </a:r>
          </a:p>
          <a:p>
            <a:pPr lvl="1" eaLnBrk="1" hangingPunct="1"/>
            <a:r>
              <a:rPr lang="es-ES" altLang="ca-ES" sz="2000" dirty="0"/>
              <a:t>Protección y acompañamiento</a:t>
            </a:r>
          </a:p>
          <a:p>
            <a:pPr lvl="1" eaLnBrk="1" hangingPunct="1"/>
            <a:r>
              <a:rPr lang="es-ES" altLang="ca-ES" sz="2000" dirty="0"/>
              <a:t>Posibilidad de progreso</a:t>
            </a:r>
          </a:p>
          <a:p>
            <a:pPr eaLnBrk="1" hangingPunct="1"/>
            <a:r>
              <a:rPr lang="es-ES" altLang="ca-ES" sz="2000" dirty="0"/>
              <a:t>Formas de Reconocimiento:</a:t>
            </a:r>
          </a:p>
          <a:p>
            <a:pPr lvl="1" eaLnBrk="1" hangingPunct="1"/>
            <a:r>
              <a:rPr lang="es-ES" altLang="ca-ES" sz="2000" dirty="0"/>
              <a:t>Reconocimiento del trabajo y de las aportaciones</a:t>
            </a:r>
          </a:p>
          <a:p>
            <a:pPr lvl="1" eaLnBrk="1" hangingPunct="1"/>
            <a:r>
              <a:rPr lang="es-ES" altLang="ca-ES" sz="2000" dirty="0"/>
              <a:t>Reconocimiento del progreso y de las dificultades</a:t>
            </a:r>
          </a:p>
          <a:p>
            <a:pPr lvl="1" eaLnBrk="1" hangingPunct="1"/>
            <a:r>
              <a:rPr lang="es-ES" altLang="ca-ES" sz="2000" dirty="0"/>
              <a:t>Estima social que se deriva de las acciones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12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304801"/>
            <a:ext cx="8893175" cy="1431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Vínculos de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filiación y participación </a:t>
            </a: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electiva</a:t>
            </a:r>
            <a:b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2800" dirty="0"/>
              <a:t>A</a:t>
            </a:r>
            <a:r>
              <a:rPr lang="es-ES" altLang="ca-ES" sz="2800" dirty="0" smtClean="0"/>
              <a:t>mistades </a:t>
            </a:r>
            <a:r>
              <a:rPr lang="es-ES" altLang="ca-ES" sz="2800" dirty="0"/>
              <a:t>y personas cercanas elegidas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ca-ES" sz="2000" dirty="0" smtClean="0"/>
              <a:t>Formas de Protección: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ca-ES" sz="2000" dirty="0" smtClean="0"/>
              <a:t>Contar con la solidaridad del grupo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ca-ES" sz="2000" dirty="0" smtClean="0"/>
              <a:t>Protección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ca-ES" sz="2000" dirty="0" smtClean="0"/>
              <a:t>Reciprocidad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ca-ES" sz="2000" dirty="0" smtClean="0"/>
              <a:t>Formas de Reconocimiento: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ca-ES" sz="2000" dirty="0" smtClean="0"/>
              <a:t>Aceptación del grupo escogido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ca-ES" sz="2000" dirty="0" smtClean="0"/>
              <a:t>Reconocimiento afectivo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ca-ES" sz="2000" dirty="0" smtClean="0"/>
              <a:t>Similitud e identidad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2317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0" y="304801"/>
            <a:ext cx="9321800" cy="1431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Vínculos de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filiación y participación social- ciudadanía</a:t>
            </a:r>
            <a:r>
              <a:rPr lang="es-ES" alt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dirty="0" smtClean="0"/>
              <a:t> </a:t>
            </a:r>
            <a:r>
              <a:rPr lang="es-ES" altLang="ca-ES" sz="3200" dirty="0"/>
              <a:t>Miembros de la misma comunidad social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2313708"/>
            <a:ext cx="8915400" cy="359751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2000" dirty="0" smtClean="0"/>
              <a:t>Formas de Protección:</a:t>
            </a:r>
          </a:p>
          <a:p>
            <a:pPr lvl="1" eaLnBrk="1" hangingPunct="1"/>
            <a:r>
              <a:rPr lang="es-ES" altLang="ca-ES" sz="2000" dirty="0" smtClean="0"/>
              <a:t>Derechos civiles, políticos y sociales</a:t>
            </a:r>
          </a:p>
          <a:p>
            <a:pPr lvl="1" eaLnBrk="1" hangingPunct="1"/>
            <a:r>
              <a:rPr lang="es-ES" altLang="ca-ES" sz="2000" dirty="0" smtClean="0"/>
              <a:t>Principio de igualdad</a:t>
            </a:r>
          </a:p>
          <a:p>
            <a:pPr lvl="1" eaLnBrk="1" hangingPunct="1"/>
            <a:r>
              <a:rPr lang="es-ES" altLang="ca-ES" sz="2000" dirty="0" smtClean="0"/>
              <a:t>Posibilidad de ejercer los derechos fundamentales</a:t>
            </a:r>
          </a:p>
          <a:p>
            <a:pPr eaLnBrk="1" hangingPunct="1"/>
            <a:r>
              <a:rPr lang="es-ES" altLang="ca-ES" sz="2000" dirty="0" smtClean="0"/>
              <a:t>Formas de Reconocimiento:</a:t>
            </a:r>
          </a:p>
          <a:p>
            <a:pPr lvl="1" eaLnBrk="1" hangingPunct="1"/>
            <a:r>
              <a:rPr lang="es-ES" altLang="ca-ES" sz="2000" dirty="0" smtClean="0"/>
              <a:t>Reconocimiento de la soberanía de la persona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56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525" y="333650"/>
            <a:ext cx="8911687" cy="1280890"/>
          </a:xfrm>
        </p:spPr>
        <p:txBody>
          <a:bodyPr/>
          <a:lstStyle/>
          <a:p>
            <a:pPr algn="ctr" eaLnBrk="1" hangingPunct="1"/>
            <a: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fortaleza y cohesión </a:t>
            </a:r>
            <a:b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2800" b="1" dirty="0">
                <a:latin typeface="Tahoma" panose="020B0604030504040204" pitchFamily="34" charset="0"/>
                <a:cs typeface="Tahoma" panose="020B0604030504040204" pitchFamily="34" charset="0"/>
              </a:rPr>
              <a:t>entre los nudos de las redes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773239"/>
            <a:ext cx="7543800" cy="4319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ca-ES" sz="2000" dirty="0"/>
              <a:t>Objetivos </a:t>
            </a:r>
            <a:r>
              <a:rPr lang="es-ES" altLang="ca-ES" sz="2000" dirty="0" smtClean="0"/>
              <a:t>específicos </a:t>
            </a:r>
            <a:endParaRPr lang="es-ES" altLang="ca-ES" sz="2000" dirty="0"/>
          </a:p>
          <a:p>
            <a:pPr eaLnBrk="1" hangingPunct="1">
              <a:lnSpc>
                <a:spcPct val="90000"/>
              </a:lnSpc>
            </a:pPr>
            <a:r>
              <a:rPr lang="es-ES" altLang="ca-ES" sz="2000" dirty="0"/>
              <a:t>Vínculos afectivos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ca-ES" sz="2000" dirty="0"/>
              <a:t>Necesidad de: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ca-ES" sz="2000" dirty="0" smtClean="0"/>
              <a:t>Vínculo </a:t>
            </a:r>
            <a:endParaRPr lang="es-ES" altLang="ca-ES" sz="2000" dirty="0"/>
          </a:p>
          <a:p>
            <a:pPr lvl="2" eaLnBrk="1" hangingPunct="1">
              <a:lnSpc>
                <a:spcPct val="90000"/>
              </a:lnSpc>
            </a:pPr>
            <a:r>
              <a:rPr lang="es-ES" altLang="ca-ES" sz="2000" dirty="0"/>
              <a:t>Reconocimiento 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ca-ES" sz="2000" dirty="0"/>
              <a:t>P</a:t>
            </a:r>
            <a:r>
              <a:rPr lang="es-ES" altLang="ca-ES" sz="2000" dirty="0" smtClean="0"/>
              <a:t>ertenecer a… </a:t>
            </a:r>
            <a:endParaRPr lang="es-ES" altLang="ca-ES" sz="2000" dirty="0"/>
          </a:p>
          <a:p>
            <a:pPr eaLnBrk="1" hangingPunct="1">
              <a:lnSpc>
                <a:spcPct val="90000"/>
              </a:lnSpc>
            </a:pPr>
            <a:r>
              <a:rPr lang="es-ES" altLang="ca-ES" sz="2000" dirty="0"/>
              <a:t>Desarrollo y salud</a:t>
            </a:r>
          </a:p>
          <a:p>
            <a:pPr eaLnBrk="1" hangingPunct="1">
              <a:lnSpc>
                <a:spcPct val="90000"/>
              </a:lnSpc>
            </a:pPr>
            <a:r>
              <a:rPr lang="es-ES" altLang="ca-ES" sz="2000" dirty="0"/>
              <a:t>Salud social</a:t>
            </a:r>
          </a:p>
          <a:p>
            <a:pPr eaLnBrk="1" hangingPunct="1">
              <a:lnSpc>
                <a:spcPct val="90000"/>
              </a:lnSpc>
            </a:pPr>
            <a:r>
              <a:rPr lang="es-ES" altLang="ca-ES" sz="2000" dirty="0"/>
              <a:t>Salud mental</a:t>
            </a:r>
          </a:p>
          <a:p>
            <a:pPr eaLnBrk="1" hangingPunct="1">
              <a:lnSpc>
                <a:spcPct val="90000"/>
              </a:lnSpc>
            </a:pPr>
            <a:r>
              <a:rPr lang="es-ES" altLang="ca-ES" sz="2000" dirty="0"/>
              <a:t>Justicia social</a:t>
            </a:r>
          </a:p>
          <a:p>
            <a:pPr eaLnBrk="1" hangingPunct="1">
              <a:lnSpc>
                <a:spcPct val="90000"/>
              </a:lnSpc>
            </a:pPr>
            <a:endParaRPr lang="es-ES" altLang="ca-ES" sz="2800" dirty="0"/>
          </a:p>
          <a:p>
            <a:pPr eaLnBrk="1" hangingPunct="1">
              <a:lnSpc>
                <a:spcPct val="90000"/>
              </a:lnSpc>
            </a:pPr>
            <a:endParaRPr lang="es-ES" altLang="ca-ES" sz="2800" dirty="0"/>
          </a:p>
          <a:p>
            <a:pPr eaLnBrk="1" hangingPunct="1">
              <a:lnSpc>
                <a:spcPct val="90000"/>
              </a:lnSpc>
            </a:pPr>
            <a:endParaRPr lang="ca-ES" altLang="ca-ES" sz="2800" dirty="0"/>
          </a:p>
          <a:p>
            <a:pPr eaLnBrk="1" hangingPunct="1">
              <a:lnSpc>
                <a:spcPct val="90000"/>
              </a:lnSpc>
            </a:pPr>
            <a:endParaRPr lang="ca-ES" altLang="ca-ES" sz="2800" dirty="0"/>
          </a:p>
        </p:txBody>
      </p:sp>
      <p:pic>
        <p:nvPicPr>
          <p:cNvPr id="12292" name="Picture 5" descr="ANd9GcTcvue7jRbUlGmPnGZedR4HgSPu2qWwiBeQvhBcuOgACTD1DmCN8U5Wvv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2369989"/>
            <a:ext cx="4435763" cy="40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2867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04801"/>
            <a:ext cx="8351837" cy="1431925"/>
          </a:xfrm>
        </p:spPr>
        <p:txBody>
          <a:bodyPr/>
          <a:lstStyle/>
          <a:p>
            <a:pPr algn="ctr" eaLnBrk="1" hangingPunct="1"/>
            <a:r>
              <a:rPr lang="es-ES" alt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ruptura de un solo nudo</a:t>
            </a: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40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altLang="ca-ES" sz="40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ES" altLang="ca-ES" sz="2800" b="1" dirty="0">
                <a:latin typeface="Tahoma" panose="020B0604030504040204" pitchFamily="34" charset="0"/>
                <a:cs typeface="Tahoma" panose="020B0604030504040204" pitchFamily="34" charset="0"/>
              </a:rPr>
              <a:t>puede provocar la pérdida de los vínculos</a:t>
            </a:r>
          </a:p>
        </p:txBody>
      </p:sp>
      <p:pic>
        <p:nvPicPr>
          <p:cNvPr id="13315" name="Picture 5" descr="491781756_882a27cf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73239"/>
            <a:ext cx="3681412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4901140692_8e8ae93c05_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773239"/>
            <a:ext cx="388778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reddepersona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6" y="3860800"/>
            <a:ext cx="3521075" cy="2641600"/>
          </a:xfrm>
          <a:noFill/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6493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836058" y="398034"/>
            <a:ext cx="7169151" cy="431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Ideas a potenciar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La fuerza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 la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comunidad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58</a:t>
            </a:fld>
            <a:endParaRPr lang="ca-ES"/>
          </a:p>
        </p:txBody>
      </p:sp>
      <p:sp>
        <p:nvSpPr>
          <p:cNvPr id="5" name="Rectángulo 4"/>
          <p:cNvSpPr/>
          <p:nvPr/>
        </p:nvSpPr>
        <p:spPr>
          <a:xfrm>
            <a:off x="4887636" y="4953169"/>
            <a:ext cx="70743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Del modelo experto </a:t>
            </a:r>
          </a:p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al Partenaire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1" y="420910"/>
            <a:ext cx="108966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 de modelo desde las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instituciones: </a:t>
            </a:r>
            <a:r>
              <a:rPr lang="es-ES" alt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en RED</a:t>
            </a:r>
            <a:endParaRPr lang="es-ES" alt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619" y="1790699"/>
            <a:ext cx="10543308" cy="46932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ca-ES" b="1" dirty="0" smtClean="0"/>
              <a:t>Cambiar la actitud </a:t>
            </a:r>
            <a:r>
              <a:rPr lang="es-ES" altLang="ca-ES" b="1" dirty="0"/>
              <a:t>respecto </a:t>
            </a:r>
            <a:r>
              <a:rPr lang="es-ES" altLang="ca-ES" b="1" dirty="0" smtClean="0"/>
              <a:t>al saber y la formación </a:t>
            </a:r>
            <a:r>
              <a:rPr lang="es-ES" altLang="ca-ES" dirty="0" smtClean="0"/>
              <a:t>para la </a:t>
            </a:r>
            <a:r>
              <a:rPr lang="es-ES" altLang="ca-ES" dirty="0"/>
              <a:t>ciudadanía: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ca-ES" dirty="0" smtClean="0"/>
              <a:t>Reconocimiento de las Experiencias.</a:t>
            </a:r>
            <a:endParaRPr lang="es-ES" altLang="ca-ES" dirty="0"/>
          </a:p>
          <a:p>
            <a:pPr lvl="1" eaLnBrk="1" hangingPunct="1">
              <a:lnSpc>
                <a:spcPct val="80000"/>
              </a:lnSpc>
            </a:pPr>
            <a:r>
              <a:rPr lang="es-ES" altLang="ca-ES" dirty="0"/>
              <a:t>Consideración de </a:t>
            </a:r>
            <a:r>
              <a:rPr lang="es-ES" altLang="ca-ES" dirty="0" smtClean="0"/>
              <a:t>formar parte del </a:t>
            </a:r>
            <a:r>
              <a:rPr lang="es-ES" altLang="ca-ES" dirty="0"/>
              <a:t>Capital </a:t>
            </a:r>
            <a:r>
              <a:rPr lang="es-ES" altLang="ca-ES" dirty="0" smtClean="0"/>
              <a:t>Cultural </a:t>
            </a:r>
            <a:r>
              <a:rPr lang="es-ES" altLang="ca-ES" dirty="0" smtClean="0"/>
              <a:t>de </a:t>
            </a:r>
            <a:r>
              <a:rPr lang="es-ES" altLang="ca-ES" dirty="0"/>
              <a:t>la </a:t>
            </a:r>
            <a:r>
              <a:rPr lang="es-ES" altLang="ca-ES" dirty="0" smtClean="0"/>
              <a:t>comunidad.</a:t>
            </a:r>
            <a:endParaRPr lang="es-ES" altLang="ca-ES" dirty="0"/>
          </a:p>
          <a:p>
            <a:pPr lvl="1" eaLnBrk="1" hangingPunct="1">
              <a:lnSpc>
                <a:spcPct val="80000"/>
              </a:lnSpc>
            </a:pPr>
            <a:r>
              <a:rPr lang="es-ES" altLang="ca-ES" dirty="0" smtClean="0"/>
              <a:t>Consideración </a:t>
            </a:r>
            <a:r>
              <a:rPr lang="es-ES" altLang="ca-ES" dirty="0"/>
              <a:t>de la identidad y pertenencia: “es de …somos…”</a:t>
            </a:r>
          </a:p>
          <a:p>
            <a:pPr eaLnBrk="1" hangingPunct="1">
              <a:lnSpc>
                <a:spcPct val="80000"/>
              </a:lnSpc>
            </a:pPr>
            <a:r>
              <a:rPr lang="es-ES" altLang="ca-ES" b="1" dirty="0" smtClean="0"/>
              <a:t>Potenciar </a:t>
            </a:r>
            <a:r>
              <a:rPr lang="es-ES" altLang="ca-ES" b="1" dirty="0"/>
              <a:t>las Sinergias </a:t>
            </a:r>
            <a:r>
              <a:rPr lang="es-ES" altLang="ca-ES" b="1" dirty="0" smtClean="0"/>
              <a:t> </a:t>
            </a:r>
            <a:r>
              <a:rPr lang="es-ES" altLang="ca-ES" dirty="0" smtClean="0"/>
              <a:t>(</a:t>
            </a:r>
            <a:r>
              <a:rPr lang="es-ES" altLang="ca-ES" sz="1200" dirty="0" smtClean="0"/>
              <a:t>efecto </a:t>
            </a:r>
            <a:r>
              <a:rPr lang="es-ES" altLang="ca-ES" sz="1200" dirty="0"/>
              <a:t>que se logra cuando varios factores, o varias influencias, </a:t>
            </a:r>
            <a:r>
              <a:rPr lang="es-ES" altLang="ca-ES" sz="1200" dirty="0" smtClean="0"/>
              <a:t>actúan </a:t>
            </a:r>
            <a:r>
              <a:rPr lang="es-ES" altLang="ca-ES" sz="1200" dirty="0"/>
              <a:t>en </a:t>
            </a:r>
            <a:r>
              <a:rPr lang="es-ES" altLang="ca-ES" sz="1200" dirty="0" smtClean="0"/>
              <a:t>conjunto </a:t>
            </a:r>
            <a:r>
              <a:rPr lang="es-ES" altLang="ca-ES" sz="1200" dirty="0"/>
              <a:t>superando las aportaciones de cada </a:t>
            </a:r>
            <a:r>
              <a:rPr lang="es-ES" altLang="ca-ES" sz="1200" dirty="0" smtClean="0"/>
              <a:t>uno: </a:t>
            </a:r>
            <a:r>
              <a:rPr lang="es-ES" altLang="ca-ES" sz="1200" dirty="0" smtClean="0"/>
              <a:t>Interdependencia</a:t>
            </a:r>
            <a:r>
              <a:rPr lang="es-ES" altLang="ca-ES" sz="1200" dirty="0" smtClean="0"/>
              <a:t>. Se crea </a:t>
            </a:r>
            <a:r>
              <a:rPr lang="es-ES" altLang="ca-ES" sz="1200" dirty="0"/>
              <a:t>un efecto extra </a:t>
            </a:r>
            <a:r>
              <a:rPr lang="es-ES" altLang="ca-ES" sz="1200" dirty="0" smtClean="0"/>
              <a:t>por la </a:t>
            </a:r>
            <a:r>
              <a:rPr lang="es-ES" altLang="ca-ES" sz="1200" dirty="0"/>
              <a:t>acción conjunta </a:t>
            </a:r>
            <a:r>
              <a:rPr lang="es-ES" altLang="ca-ES" sz="1200" dirty="0" smtClean="0"/>
              <a:t>que ninguno </a:t>
            </a:r>
            <a:r>
              <a:rPr lang="es-ES" altLang="ca-ES" sz="1200" dirty="0"/>
              <a:t>de los sistemas hubiera </a:t>
            </a:r>
            <a:r>
              <a:rPr lang="es-ES" altLang="ca-ES" sz="1200" dirty="0" smtClean="0"/>
              <a:t>podido generar </a:t>
            </a:r>
            <a:r>
              <a:rPr lang="es-ES" altLang="ca-ES" sz="1200" dirty="0"/>
              <a:t>en caso de actuar </a:t>
            </a:r>
            <a:r>
              <a:rPr lang="es-ES" altLang="ca-ES" sz="1200" dirty="0" smtClean="0"/>
              <a:t>aisladamente). </a:t>
            </a:r>
            <a:endParaRPr lang="es-ES" altLang="ca-ES" sz="1200" dirty="0"/>
          </a:p>
          <a:p>
            <a:pPr eaLnBrk="1" hangingPunct="1">
              <a:lnSpc>
                <a:spcPct val="80000"/>
              </a:lnSpc>
            </a:pPr>
            <a:r>
              <a:rPr lang="es-ES" altLang="ca-ES" b="1" dirty="0" smtClean="0"/>
              <a:t>Potenciar </a:t>
            </a:r>
            <a:r>
              <a:rPr lang="es-ES" altLang="ca-ES" b="1" dirty="0"/>
              <a:t>la </a:t>
            </a:r>
            <a:r>
              <a:rPr lang="es-ES" altLang="ca-ES" b="1" dirty="0" smtClean="0"/>
              <a:t>Corresponsabilidad y transversalidad</a:t>
            </a:r>
            <a:r>
              <a:rPr lang="es-ES" altLang="ca-ES" dirty="0" smtClean="0"/>
              <a:t>: </a:t>
            </a:r>
            <a:r>
              <a:rPr lang="es-ES" altLang="ca-ES" dirty="0"/>
              <a:t>“Es un proyecto de la comunidad”.  </a:t>
            </a:r>
            <a:endParaRPr lang="es-ES" altLang="ca-ES" dirty="0" smtClean="0"/>
          </a:p>
          <a:p>
            <a:pPr>
              <a:lnSpc>
                <a:spcPct val="80000"/>
              </a:lnSpc>
            </a:pPr>
            <a:r>
              <a:rPr lang="es-ES" altLang="ca-ES" b="1" dirty="0"/>
              <a:t>Mejorar la Coordinación </a:t>
            </a:r>
            <a:r>
              <a:rPr lang="es-ES" altLang="ca-ES" dirty="0"/>
              <a:t>de las instituciones: </a:t>
            </a:r>
            <a:r>
              <a:rPr lang="es-ES" altLang="ca-ES" dirty="0" smtClean="0"/>
              <a:t>Prioridades</a:t>
            </a:r>
            <a:r>
              <a:rPr lang="es-ES" altLang="ca-ES" dirty="0"/>
              <a:t>, proyectos y el compromiso de la comunidad: </a:t>
            </a:r>
            <a:r>
              <a:rPr lang="es-ES" altLang="ca-ES" dirty="0" smtClean="0"/>
              <a:t>Político</a:t>
            </a:r>
            <a:r>
              <a:rPr lang="es-ES" altLang="ca-ES" dirty="0"/>
              <a:t>, institucional, profesional.</a:t>
            </a:r>
          </a:p>
          <a:p>
            <a:r>
              <a:rPr lang="es-ES" altLang="ca-ES" b="1" dirty="0" smtClean="0"/>
              <a:t>Evitar </a:t>
            </a:r>
            <a:r>
              <a:rPr lang="es-ES" altLang="ca-ES" b="1" dirty="0"/>
              <a:t>que las desigualdades se conviertan en </a:t>
            </a:r>
            <a:r>
              <a:rPr lang="es-ES" altLang="ca-ES" b="1" dirty="0" smtClean="0"/>
              <a:t>injusticias.</a:t>
            </a:r>
            <a:endParaRPr lang="es-ES" altLang="ca-ES" b="1" dirty="0"/>
          </a:p>
          <a:p>
            <a:r>
              <a:rPr lang="es-ES" altLang="ca-ES" b="1" dirty="0"/>
              <a:t>Actuar para mejorar la cohesión social </a:t>
            </a:r>
            <a:r>
              <a:rPr lang="es-ES" altLang="ca-ES" dirty="0"/>
              <a:t>Favorecer el conocimiento para aumentar las </a:t>
            </a:r>
            <a:r>
              <a:rPr lang="es-ES" altLang="ca-ES" dirty="0" smtClean="0"/>
              <a:t>posibilidades.</a:t>
            </a:r>
            <a:endParaRPr lang="es-ES" altLang="ca-ES" dirty="0"/>
          </a:p>
          <a:p>
            <a:r>
              <a:rPr lang="es-ES" altLang="ca-ES" b="1" dirty="0"/>
              <a:t>Ofrecer </a:t>
            </a:r>
            <a:r>
              <a:rPr lang="es-ES" altLang="ca-ES" b="1" dirty="0" smtClean="0"/>
              <a:t>oportunidades </a:t>
            </a:r>
            <a:r>
              <a:rPr lang="es-ES" altLang="ca-ES" b="1" dirty="0"/>
              <a:t>“ADECUADAS</a:t>
            </a:r>
            <a:r>
              <a:rPr lang="es-ES" altLang="ca-ES" dirty="0" smtClean="0"/>
              <a:t>”.</a:t>
            </a:r>
            <a:endParaRPr lang="es-ES" altLang="ca-ES" dirty="0"/>
          </a:p>
          <a:p>
            <a:pPr eaLnBrk="1" hangingPunct="1">
              <a:lnSpc>
                <a:spcPct val="80000"/>
              </a:lnSpc>
            </a:pPr>
            <a:endParaRPr lang="es-ES" altLang="ca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59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52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idor de número de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2DC84D-D589-4171-B54B-471F3A1213D2}" type="slidenum">
              <a:rPr lang="es-ES" altLang="ca-ES">
                <a:latin typeface="Arial Black" panose="020B0A04020102020204" pitchFamily="34" charset="0"/>
              </a:rPr>
              <a:pPr eaLnBrk="1" hangingPunct="1"/>
              <a:t>6</a:t>
            </a:fld>
            <a:endParaRPr lang="es-ES" altLang="ca-ES" dirty="0">
              <a:latin typeface="Arial Black" panose="020B0A040201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 smtClean="0">
                <a:latin typeface="Verdana" panose="020B0604030504040204" pitchFamily="34" charset="0"/>
                <a:cs typeface="Tahoma" panose="020B0604030504040204" pitchFamily="34" charset="0"/>
              </a:rPr>
              <a:t>Buscando un lenguaje común</a:t>
            </a:r>
            <a:br>
              <a:rPr lang="es-ES" altLang="ca-ES" sz="4000" b="1" dirty="0" smtClean="0">
                <a:latin typeface="Verdana" panose="020B0604030504040204" pitchFamily="34" charset="0"/>
                <a:cs typeface="Tahoma" panose="020B0604030504040204" pitchFamily="34" charset="0"/>
              </a:rPr>
            </a:br>
            <a:r>
              <a:rPr lang="es-ES" altLang="ca-ES" sz="4000" b="1" dirty="0" smtClean="0">
                <a:latin typeface="Verdana" panose="020B0604030504040204" pitchFamily="34" charset="0"/>
                <a:cs typeface="Tahoma" panose="020B0604030504040204" pitchFamily="34" charset="0"/>
              </a:rPr>
              <a:t>Pequeña </a:t>
            </a:r>
            <a:r>
              <a:rPr lang="es-ES" altLang="ca-ES" sz="4000" b="1" dirty="0">
                <a:latin typeface="Verdana" panose="020B0604030504040204" pitchFamily="34" charset="0"/>
                <a:cs typeface="Tahoma" panose="020B0604030504040204" pitchFamily="34" charset="0"/>
              </a:rPr>
              <a:t>reflexión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a-ES" altLang="ca-ES" sz="4000" i="1" dirty="0">
                <a:latin typeface="Monotype Corsiva" panose="03010101010201010101" pitchFamily="66" charset="0"/>
              </a:rPr>
              <a:t>“Los</a:t>
            </a:r>
            <a:r>
              <a:rPr lang="es-ES" altLang="ca-ES" sz="4000" i="1" dirty="0">
                <a:latin typeface="Monotype Corsiva" panose="03010101010201010101" pitchFamily="66" charset="0"/>
              </a:rPr>
              <a:t> significados no sirven si no </a:t>
            </a:r>
            <a:r>
              <a:rPr lang="es-ES" altLang="ca-ES" sz="4000" i="1" dirty="0" smtClean="0">
                <a:latin typeface="Monotype Corsiva" panose="03010101010201010101" pitchFamily="66" charset="0"/>
              </a:rPr>
              <a:t>conseguimos </a:t>
            </a:r>
            <a:r>
              <a:rPr lang="es-ES" altLang="ca-ES" sz="4000" i="1" dirty="0">
                <a:latin typeface="Monotype Corsiva" panose="03010101010201010101" pitchFamily="66" charset="0"/>
              </a:rPr>
              <a:t>compartirlos con otras personas”</a:t>
            </a:r>
            <a:r>
              <a:rPr lang="es-ES" altLang="ca-ES" dirty="0" smtClean="0"/>
              <a:t> </a:t>
            </a:r>
          </a:p>
          <a:p>
            <a:pPr lvl="1" eaLnBrk="1" hangingPunct="1"/>
            <a:r>
              <a:rPr lang="es-ES" altLang="ca-ES" b="1" dirty="0" err="1" smtClean="0"/>
              <a:t>Jérôme</a:t>
            </a:r>
            <a:r>
              <a:rPr lang="es-ES" altLang="ca-ES" b="1" dirty="0" smtClean="0"/>
              <a:t> Bruner</a:t>
            </a:r>
            <a:r>
              <a:rPr lang="es-ES" altLang="ca-ES" dirty="0" smtClean="0"/>
              <a:t>  </a:t>
            </a:r>
          </a:p>
          <a:p>
            <a:pPr eaLnBrk="1" hangingPunct="1"/>
            <a:r>
              <a:rPr lang="es-ES" altLang="ca-ES" dirty="0" smtClean="0"/>
              <a:t>“</a:t>
            </a:r>
            <a:r>
              <a:rPr lang="es-ES" altLang="ca-ES" sz="2800" i="1" dirty="0" smtClean="0"/>
              <a:t>Los rumores crean realidades”</a:t>
            </a:r>
          </a:p>
          <a:p>
            <a:pPr lvl="1" eaLnBrk="1" hangingPunct="1"/>
            <a:r>
              <a:rPr lang="es-ES" altLang="ca-ES" dirty="0" smtClean="0"/>
              <a:t>E. </a:t>
            </a:r>
            <a:r>
              <a:rPr lang="es-ES" altLang="ca-ES" dirty="0" err="1" smtClean="0"/>
              <a:t>Morin</a:t>
            </a:r>
            <a:r>
              <a:rPr lang="es-ES" altLang="ca-ES" dirty="0" smtClean="0"/>
              <a:t> (Le </a:t>
            </a:r>
            <a:r>
              <a:rPr lang="es-ES" altLang="ca-ES" dirty="0" err="1" smtClean="0"/>
              <a:t>rumeur</a:t>
            </a:r>
            <a:r>
              <a:rPr lang="es-ES" altLang="ca-ES" dirty="0" smtClean="0"/>
              <a:t> de Orleáns)</a:t>
            </a:r>
          </a:p>
          <a:p>
            <a:pPr marL="457200" lvl="1" indent="0" eaLnBrk="1" hangingPunct="1">
              <a:buNone/>
            </a:pPr>
            <a:endParaRPr lang="es-ES" altLang="ca-ES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05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717" y="322644"/>
            <a:ext cx="9902520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s-ES" altLang="ca-ES" sz="4000" b="1" dirty="0">
                <a:latin typeface="Tahoma" panose="020B0604030504040204" pitchFamily="34" charset="0"/>
                <a:cs typeface="Tahoma" panose="020B0604030504040204" pitchFamily="34" charset="0"/>
              </a:rPr>
              <a:t>competencias del territorio: familiares y profesionales</a:t>
            </a:r>
            <a:r>
              <a:rPr lang="es-ES" altLang="ca-ES" sz="4000" b="1" dirty="0"/>
              <a:t/>
            </a:r>
            <a:br>
              <a:rPr lang="es-ES" altLang="ca-ES" sz="4000" b="1" dirty="0"/>
            </a:br>
            <a:r>
              <a:rPr lang="es-ES" altLang="ca-ES" sz="2000" b="1" dirty="0">
                <a:latin typeface="Verdana" panose="020B0604030504040204" pitchFamily="34" charset="0"/>
              </a:rPr>
              <a:t>P</a:t>
            </a:r>
            <a:r>
              <a:rPr lang="es-ES" altLang="ca-ES" sz="2000" b="1" dirty="0" smtClean="0">
                <a:latin typeface="Verdana" panose="020B0604030504040204" pitchFamily="34" charset="0"/>
              </a:rPr>
              <a:t>romover </a:t>
            </a:r>
            <a:r>
              <a:rPr lang="es-ES" altLang="ca-ES" sz="2000" b="1" dirty="0">
                <a:latin typeface="Verdana" panose="020B0604030504040204" pitchFamily="34" charset="0"/>
              </a:rPr>
              <a:t>un </a:t>
            </a:r>
            <a:r>
              <a:rPr lang="es-ES" altLang="ca-ES" sz="2000" b="1" dirty="0" smtClean="0">
                <a:latin typeface="Verdana" panose="020B0604030504040204" pitchFamily="34" charset="0"/>
              </a:rPr>
              <a:t>cambio </a:t>
            </a:r>
            <a:r>
              <a:rPr lang="es-ES" altLang="ca-ES" sz="2000" b="1" dirty="0">
                <a:latin typeface="Verdana" panose="020B0604030504040204" pitchFamily="34" charset="0"/>
              </a:rPr>
              <a:t>de mirada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49" y="2133602"/>
            <a:ext cx="9380105" cy="423949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s-ES" altLang="ca-ES" sz="2000" dirty="0"/>
              <a:t>Las 4 P de los </a:t>
            </a:r>
            <a:r>
              <a:rPr lang="es-ES" altLang="ca-ES" sz="2000" dirty="0" smtClean="0"/>
              <a:t>proyectos educativos.</a:t>
            </a:r>
          </a:p>
          <a:p>
            <a:pPr marL="1009650" lvl="1" indent="-609600">
              <a:lnSpc>
                <a:spcPct val="90000"/>
              </a:lnSpc>
              <a:buFont typeface="+mj-lt"/>
              <a:buAutoNum type="arabicPeriod"/>
            </a:pPr>
            <a:r>
              <a:rPr lang="es-ES" altLang="ca-ES" sz="2000" b="1" dirty="0"/>
              <a:t>P</a:t>
            </a:r>
            <a:r>
              <a:rPr lang="es-ES" altLang="ca-ES" sz="2000" b="1" dirty="0" smtClean="0"/>
              <a:t>romoción</a:t>
            </a:r>
            <a:r>
              <a:rPr lang="es-ES" altLang="ca-ES" sz="2000" dirty="0"/>
              <a:t>: </a:t>
            </a:r>
            <a:r>
              <a:rPr lang="es-ES" altLang="ca-ES" sz="2000" dirty="0" smtClean="0"/>
              <a:t>Propuestas </a:t>
            </a:r>
            <a:r>
              <a:rPr lang="es-ES" altLang="ca-ES" sz="2000" dirty="0"/>
              <a:t>que </a:t>
            </a:r>
            <a:r>
              <a:rPr lang="es-ES" altLang="ca-ES" sz="2000" dirty="0" smtClean="0"/>
              <a:t>potencian.</a:t>
            </a:r>
            <a:endParaRPr lang="es-ES" altLang="ca-ES" sz="2000" dirty="0"/>
          </a:p>
          <a:p>
            <a:pPr marL="1009650" lvl="1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ca-ES" sz="2000" b="1" dirty="0"/>
              <a:t>Participación</a:t>
            </a:r>
            <a:r>
              <a:rPr lang="es-ES" altLang="ca-ES" sz="2000" dirty="0"/>
              <a:t>: </a:t>
            </a:r>
            <a:r>
              <a:rPr lang="es-ES" altLang="ca-ES" sz="2000" dirty="0" smtClean="0"/>
              <a:t>Implicación </a:t>
            </a:r>
            <a:r>
              <a:rPr lang="es-ES" altLang="ca-ES" sz="2000" dirty="0"/>
              <a:t>de </a:t>
            </a:r>
            <a:r>
              <a:rPr lang="es-ES" altLang="ca-ES" sz="2000" dirty="0" smtClean="0"/>
              <a:t>todas las agencias y </a:t>
            </a:r>
            <a:r>
              <a:rPr lang="es-ES" altLang="ca-ES" sz="2000" dirty="0" smtClean="0"/>
              <a:t>agentes.</a:t>
            </a:r>
            <a:endParaRPr lang="es-ES" altLang="ca-ES" sz="2000" dirty="0"/>
          </a:p>
          <a:p>
            <a:pPr marL="1009650" lvl="1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ca-ES" sz="2000" b="1" dirty="0"/>
              <a:t>Planificación</a:t>
            </a:r>
            <a:r>
              <a:rPr lang="es-ES" altLang="ca-ES" sz="2000" dirty="0"/>
              <a:t>: Prioridad y momentos</a:t>
            </a:r>
          </a:p>
          <a:p>
            <a:pPr marL="1009650" lvl="1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ca-ES" sz="2000" b="1" dirty="0"/>
              <a:t>Prevención</a:t>
            </a:r>
            <a:r>
              <a:rPr lang="es-ES" altLang="ca-ES" sz="2000" dirty="0"/>
              <a:t>: Intervenir antes de…</a:t>
            </a:r>
          </a:p>
          <a:p>
            <a:pPr marL="609600" indent="-609600">
              <a:lnSpc>
                <a:spcPct val="90000"/>
              </a:lnSpc>
            </a:pPr>
            <a:r>
              <a:rPr lang="es-ES" altLang="ca-ES" sz="2000" dirty="0"/>
              <a:t>También hay que </a:t>
            </a:r>
            <a:r>
              <a:rPr lang="es-ES" altLang="ca-ES" sz="2000" dirty="0" smtClean="0"/>
              <a:t>contemplar: </a:t>
            </a:r>
            <a:r>
              <a:rPr lang="es-ES" altLang="ca-ES" sz="2000" b="1" dirty="0" smtClean="0"/>
              <a:t>Protección</a:t>
            </a:r>
            <a:r>
              <a:rPr lang="es-ES" altLang="ca-ES" sz="2000" dirty="0"/>
              <a:t>: </a:t>
            </a:r>
            <a:r>
              <a:rPr lang="es-ES" altLang="ca-ES" sz="2000" dirty="0" smtClean="0"/>
              <a:t>Cuando </a:t>
            </a:r>
            <a:r>
              <a:rPr lang="es-ES" altLang="ca-ES" sz="2000" dirty="0"/>
              <a:t>es preciso que..</a:t>
            </a:r>
          </a:p>
          <a:p>
            <a:pPr>
              <a:lnSpc>
                <a:spcPct val="95000"/>
              </a:lnSpc>
            </a:pPr>
            <a:r>
              <a:rPr lang="es-ES" altLang="ca-ES" sz="2000" dirty="0" smtClean="0">
                <a:latin typeface="Verdana" panose="020B0604030504040204" pitchFamily="34" charset="0"/>
              </a:rPr>
              <a:t>Modelo PARTENAIRE: </a:t>
            </a:r>
          </a:p>
          <a:p>
            <a:pPr lvl="1">
              <a:lnSpc>
                <a:spcPct val="95000"/>
              </a:lnSpc>
            </a:pPr>
            <a:r>
              <a:rPr lang="es-ES" altLang="ca-ES" sz="2000" dirty="0" smtClean="0">
                <a:latin typeface="Verdana" panose="020B0604030504040204" pitchFamily="34" charset="0"/>
              </a:rPr>
              <a:t>Buscar </a:t>
            </a:r>
            <a:r>
              <a:rPr lang="es-ES" altLang="ca-ES" sz="2000" dirty="0">
                <a:latin typeface="Verdana" panose="020B0604030504040204" pitchFamily="34" charset="0"/>
              </a:rPr>
              <a:t>el reconocimiento de </a:t>
            </a:r>
            <a:r>
              <a:rPr lang="es-ES" altLang="ca-ES" sz="2000" dirty="0" smtClean="0">
                <a:latin typeface="Verdana" panose="020B0604030504040204" pitchFamily="34" charset="0"/>
              </a:rPr>
              <a:t>saberes</a:t>
            </a:r>
            <a:r>
              <a:rPr lang="es-ES" altLang="ca-ES" sz="2000" dirty="0">
                <a:latin typeface="Verdana" panose="020B0604030504040204" pitchFamily="34" charset="0"/>
              </a:rPr>
              <a:t>, experiencias y competencias de todas las </a:t>
            </a:r>
            <a:r>
              <a:rPr lang="es-ES" altLang="ca-ES" sz="2000" dirty="0" smtClean="0">
                <a:latin typeface="Verdana" panose="020B0604030504040204" pitchFamily="34" charset="0"/>
              </a:rPr>
              <a:t>personas </a:t>
            </a:r>
            <a:r>
              <a:rPr lang="es-ES" altLang="ca-ES" sz="2000" dirty="0">
                <a:latin typeface="Verdana" panose="020B0604030504040204" pitchFamily="34" charset="0"/>
              </a:rPr>
              <a:t>(legitimidad y legalidad</a:t>
            </a:r>
            <a:r>
              <a:rPr lang="es-ES" altLang="ca-ES" sz="2000" dirty="0" smtClean="0">
                <a:latin typeface="Verdana" panose="020B0604030504040204" pitchFamily="34" charset="0"/>
              </a:rPr>
              <a:t>).</a:t>
            </a:r>
            <a:endParaRPr lang="es-ES" altLang="ca-ES" sz="2000" dirty="0">
              <a:latin typeface="Verdan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s-ES" altLang="ca-ES" sz="2000" dirty="0">
                <a:latin typeface="Verdana" panose="020B0604030504040204" pitchFamily="34" charset="0"/>
              </a:rPr>
              <a:t>Valorar la </a:t>
            </a:r>
            <a:r>
              <a:rPr lang="es-ES" altLang="ca-ES" sz="2000" dirty="0" smtClean="0">
                <a:latin typeface="Verdana" panose="020B0604030504040204" pitchFamily="34" charset="0"/>
              </a:rPr>
              <a:t>complementariedad.</a:t>
            </a:r>
            <a:endParaRPr lang="es-ES" altLang="ca-ES" sz="2000" dirty="0">
              <a:latin typeface="Verdan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s-ES" altLang="ca-ES" sz="2000" dirty="0">
                <a:latin typeface="Verdana" panose="020B0604030504040204" pitchFamily="34" charset="0"/>
              </a:rPr>
              <a:t>Principio de la reciprocidad </a:t>
            </a:r>
            <a:r>
              <a:rPr lang="es-ES" altLang="ca-ES" sz="2000" dirty="0" smtClean="0">
                <a:latin typeface="Verdana" panose="020B0604030504040204" pitchFamily="34" charset="0"/>
              </a:rPr>
              <a:t>y simetría</a:t>
            </a:r>
            <a:r>
              <a:rPr lang="ca-ES" altLang="ca-ES" sz="2000" dirty="0" smtClean="0">
                <a:latin typeface="Verdana" panose="020B0604030504040204" pitchFamily="34" charset="0"/>
              </a:rPr>
              <a:t>.</a:t>
            </a:r>
            <a:endParaRPr lang="ca-ES" altLang="ca-ES" sz="2000" dirty="0">
              <a:latin typeface="Verdan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 smtClean="0"/>
              <a:t>mariajesus.comellas@uab.cat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3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1" y="1372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179764" y="2205039"/>
            <a:ext cx="5832475" cy="3311525"/>
          </a:xfrm>
          <a:prstGeom prst="sun">
            <a:avLst>
              <a:gd name="adj" fmla="val 3187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ca-ES">
              <a:latin typeface="Arial" charset="0"/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59376" y="3357564"/>
            <a:ext cx="1871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a-ES" altLang="ca-ES" b="1">
                <a:solidFill>
                  <a:srgbClr val="BA0E47"/>
                </a:solidFill>
              </a:rPr>
              <a:t>Necesidades y rol educativo conjunto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11451" y="2997200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b="1">
                <a:solidFill>
                  <a:srgbClr val="0000FF"/>
                </a:solidFill>
              </a:rPr>
              <a:t>Elaboración documental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456363" y="2060575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b="1">
                <a:solidFill>
                  <a:srgbClr val="0000FF"/>
                </a:solidFill>
              </a:rPr>
              <a:t>Concretar necesidades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824788" y="299720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ca-ES" b="1">
                <a:solidFill>
                  <a:srgbClr val="0000FF"/>
                </a:solidFill>
              </a:rPr>
              <a:t>Problemas y alternativas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824789" y="4076700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b="1">
                <a:solidFill>
                  <a:srgbClr val="0000FF"/>
                </a:solidFill>
              </a:rPr>
              <a:t>Análisis de recursos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27576" y="2133601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ca-ES" b="1">
                <a:solidFill>
                  <a:srgbClr val="0000FF"/>
                </a:solidFill>
              </a:rPr>
              <a:t>Difusión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383338" y="4941888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b="1">
                <a:solidFill>
                  <a:srgbClr val="0000FF"/>
                </a:solidFill>
              </a:rPr>
              <a:t>Posibilidades e implicaciones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656138" y="4941888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b="1">
                <a:solidFill>
                  <a:srgbClr val="0000FF"/>
                </a:solidFill>
              </a:rPr>
              <a:t>Consenso social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855913" y="40767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 b="1">
                <a:solidFill>
                  <a:srgbClr val="0000FF"/>
                </a:solidFill>
              </a:rPr>
              <a:t>Planificación de acciones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Acción participativa 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99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apoyo de la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</a:t>
            </a:r>
            <a:b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altLang="ca-ES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ás </a:t>
            </a:r>
            <a:r>
              <a:rPr lang="es-ES" altLang="ca-ES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ACCIONES LEGALES</a:t>
            </a:r>
            <a:endParaRPr lang="es-ES" altLang="ca-ES" sz="2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100" y="1778000"/>
            <a:ext cx="9815512" cy="435780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s-ES" altLang="ca-ES" sz="2800" b="1" dirty="0" smtClean="0"/>
              <a:t>La </a:t>
            </a:r>
            <a:r>
              <a:rPr lang="es-ES" altLang="ca-ES" sz="2800" b="1" dirty="0"/>
              <a:t>vinculación de </a:t>
            </a:r>
            <a:r>
              <a:rPr lang="es-ES" altLang="ca-ES" sz="2800" b="1" dirty="0" smtClean="0"/>
              <a:t>las instituciones (educativa, cultura, deporte, salud…)  </a:t>
            </a:r>
            <a:r>
              <a:rPr lang="es-ES" altLang="ca-ES" sz="2800" dirty="0"/>
              <a:t>con los diferentes sectores familiares (filiación).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s-ES" altLang="ca-ES" sz="2800" b="1" dirty="0"/>
              <a:t>Apoyo en el proceso relacional </a:t>
            </a:r>
            <a:r>
              <a:rPr lang="es-ES" altLang="ca-ES" sz="2800" dirty="0"/>
              <a:t>como base el desarrollo y prevención de toda clase de violencias</a:t>
            </a:r>
            <a:r>
              <a:rPr lang="es-ES" altLang="ca-ES" sz="2800" dirty="0" smtClean="0"/>
              <a:t>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s-ES" altLang="ca-ES" sz="2800" b="1" dirty="0" smtClean="0"/>
              <a:t>Vinculación  </a:t>
            </a:r>
            <a:r>
              <a:rPr lang="es-ES" altLang="ca-ES" sz="2800" b="1" dirty="0"/>
              <a:t>del alumnado entre </a:t>
            </a:r>
            <a:r>
              <a:rPr lang="es-ES" altLang="ca-ES" sz="2800" b="1" dirty="0" smtClean="0"/>
              <a:t>iguales, </a:t>
            </a:r>
            <a:r>
              <a:rPr lang="es-ES" altLang="ca-ES" sz="2800" b="1" dirty="0"/>
              <a:t>objetivo </a:t>
            </a:r>
            <a:r>
              <a:rPr lang="es-ES" altLang="ca-ES" sz="2800" b="1" dirty="0" smtClean="0"/>
              <a:t>común.</a:t>
            </a:r>
            <a:endParaRPr lang="es-ES" altLang="ca-ES" sz="28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s-ES" altLang="ca-ES" sz="2800" b="1" dirty="0" smtClean="0"/>
              <a:t>Construir </a:t>
            </a:r>
            <a:r>
              <a:rPr lang="es-ES" altLang="ca-ES" sz="2800" b="1" dirty="0"/>
              <a:t>conjuntamente</a:t>
            </a:r>
            <a:r>
              <a:rPr lang="es-ES" altLang="ca-ES" sz="2800" dirty="0"/>
              <a:t>: </a:t>
            </a:r>
            <a:endParaRPr lang="es-ES" altLang="ca-ES" sz="2800" dirty="0" smtClean="0"/>
          </a:p>
          <a:p>
            <a:pPr marL="914400" lvl="1" indent="-514350">
              <a:lnSpc>
                <a:spcPct val="80000"/>
              </a:lnSpc>
            </a:pPr>
            <a:r>
              <a:rPr lang="es-ES" altLang="ca-ES" sz="2000" dirty="0" smtClean="0"/>
              <a:t>Seguridad.</a:t>
            </a:r>
          </a:p>
          <a:p>
            <a:pPr marL="914400" lvl="1" indent="-514350">
              <a:lnSpc>
                <a:spcPct val="80000"/>
              </a:lnSpc>
            </a:pPr>
            <a:r>
              <a:rPr lang="es-ES" altLang="ca-ES" sz="2000" dirty="0" smtClean="0"/>
              <a:t>Autoestima </a:t>
            </a:r>
            <a:r>
              <a:rPr lang="es-ES" altLang="ca-ES" sz="2000" dirty="0"/>
              <a:t>y autoimagen (reflejo de la mirada externa</a:t>
            </a:r>
            <a:r>
              <a:rPr lang="es-ES" altLang="ca-ES" sz="2000" dirty="0" smtClean="0"/>
              <a:t>).</a:t>
            </a:r>
          </a:p>
          <a:p>
            <a:pPr marL="914400" lvl="1" indent="-514350">
              <a:lnSpc>
                <a:spcPct val="80000"/>
              </a:lnSpc>
            </a:pPr>
            <a:r>
              <a:rPr lang="es-ES" altLang="ca-ES" sz="2000" dirty="0" smtClean="0"/>
              <a:t>Evitar</a:t>
            </a:r>
            <a:r>
              <a:rPr lang="es-ES" altLang="ca-ES" sz="2000" dirty="0"/>
              <a:t>: </a:t>
            </a:r>
            <a:r>
              <a:rPr lang="es-ES" altLang="ca-ES" sz="2000" dirty="0" smtClean="0"/>
              <a:t>Rupturas </a:t>
            </a:r>
            <a:r>
              <a:rPr lang="es-ES" altLang="ca-ES" sz="2000" dirty="0"/>
              <a:t>acumulativas y/o menosprecio:</a:t>
            </a:r>
          </a:p>
          <a:p>
            <a:pPr lvl="3"/>
            <a:r>
              <a:rPr lang="es-ES" altLang="ca-ES" sz="2000" dirty="0"/>
              <a:t>Aprendizaje de </a:t>
            </a:r>
            <a:r>
              <a:rPr lang="es-ES" altLang="ca-ES" sz="2000" dirty="0" smtClean="0"/>
              <a:t>fracasos.</a:t>
            </a:r>
            <a:endParaRPr lang="es-ES" altLang="ca-ES" sz="2000" dirty="0"/>
          </a:p>
          <a:p>
            <a:pPr lvl="3"/>
            <a:r>
              <a:rPr lang="es-ES" altLang="ca-ES" sz="2000" dirty="0" smtClean="0"/>
              <a:t>Degradación.</a:t>
            </a:r>
            <a:endParaRPr lang="es-ES" altLang="ca-ES" sz="2000" dirty="0"/>
          </a:p>
          <a:p>
            <a:pPr lvl="3"/>
            <a:r>
              <a:rPr lang="es-ES" altLang="ca-ES" sz="2000" dirty="0"/>
              <a:t>Pérdida de </a:t>
            </a:r>
            <a:r>
              <a:rPr lang="es-ES" altLang="ca-ES" sz="2000" dirty="0" smtClean="0"/>
              <a:t>horizontes.</a:t>
            </a:r>
            <a:endParaRPr lang="es-ES" altLang="ca-ES" sz="2000" dirty="0"/>
          </a:p>
          <a:p>
            <a:pPr eaLnBrk="1" hangingPunct="1"/>
            <a:r>
              <a:rPr lang="es-ES" altLang="ca-ES" dirty="0" smtClean="0"/>
              <a:t>Compartir, sumar, apoyar y avanzar para afrontar dificultades y crear oportunidades.</a:t>
            </a:r>
          </a:p>
          <a:p>
            <a:pPr>
              <a:lnSpc>
                <a:spcPct val="90000"/>
              </a:lnSpc>
            </a:pPr>
            <a:r>
              <a:rPr lang="es-ES" altLang="ca-ES" dirty="0" smtClean="0"/>
              <a:t>Mejorar </a:t>
            </a:r>
            <a:r>
              <a:rPr lang="es-ES" altLang="ca-ES" dirty="0"/>
              <a:t>las oportunidades educativas de toda la población </a:t>
            </a:r>
            <a:r>
              <a:rPr lang="es-ES" altLang="ca-ES" dirty="0" smtClean="0"/>
              <a:t> y fomentar </a:t>
            </a:r>
            <a:r>
              <a:rPr lang="es-ES" altLang="ca-ES" dirty="0"/>
              <a:t>la </a:t>
            </a:r>
            <a:r>
              <a:rPr lang="es-ES" altLang="ca-ES" dirty="0" smtClean="0"/>
              <a:t>corresponsabilidad para </a:t>
            </a:r>
            <a:r>
              <a:rPr lang="es-ES" altLang="ca-ES" dirty="0"/>
              <a:t>promover una educación integral.</a:t>
            </a:r>
          </a:p>
          <a:p>
            <a:pPr algn="ctr" eaLnBrk="1" hangingPunct="1"/>
            <a:endParaRPr lang="es-ES" altLang="ca-ES" b="1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50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971800" y="627063"/>
            <a:ext cx="65405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a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Rol de </a:t>
            </a:r>
            <a:r>
              <a:rPr lang="ca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persona adulta</a:t>
            </a:r>
            <a:endParaRPr lang="ca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3557" name="Picture 5" descr="p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497014"/>
            <a:ext cx="1630424" cy="31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cono-sonriente-desconcertado-327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6" y="714376"/>
            <a:ext cx="1216025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deb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6" y="3698876"/>
            <a:ext cx="2700337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2566989" y="4076701"/>
            <a:ext cx="4537075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Responsabilidad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 Educar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3562" name="Picture 10" descr="qu%C3%A9-es-el-tirptofan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492375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59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8690" y="624110"/>
            <a:ext cx="9753601" cy="1280890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clásicos del desarrollo. Focos de interés 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48401" y="1986406"/>
          <a:ext cx="5256210" cy="394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035"/>
                <a:gridCol w="876035"/>
                <a:gridCol w="876035"/>
                <a:gridCol w="876035"/>
                <a:gridCol w="876035"/>
                <a:gridCol w="876035"/>
              </a:tblGrid>
              <a:tr h="373945">
                <a:tc>
                  <a:txBody>
                    <a:bodyPr/>
                    <a:lstStyle/>
                    <a:p>
                      <a:r>
                        <a:rPr lang="ca-ES" sz="800" dirty="0" err="1" smtClean="0"/>
                        <a:t>Estadios</a:t>
                      </a:r>
                      <a:r>
                        <a:rPr lang="ca-ES" sz="800" dirty="0" smtClean="0"/>
                        <a:t> </a:t>
                      </a:r>
                      <a:endParaRPr lang="ca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Afectiva</a:t>
                      </a:r>
                    </a:p>
                    <a:p>
                      <a:r>
                        <a:rPr lang="es-ES" sz="800" noProof="0" dirty="0" smtClean="0"/>
                        <a:t>Relaciones</a:t>
                      </a:r>
                      <a:r>
                        <a:rPr lang="es-ES" sz="800" baseline="0" noProof="0" dirty="0" smtClean="0"/>
                        <a:t> 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Cognitivo </a:t>
                      </a:r>
                    </a:p>
                    <a:p>
                      <a:r>
                        <a:rPr lang="es-ES" sz="800" noProof="0" dirty="0" smtClean="0"/>
                        <a:t>Comprensión</a:t>
                      </a:r>
                    </a:p>
                    <a:p>
                      <a:r>
                        <a:rPr lang="es-ES" sz="800" noProof="0" dirty="0" smtClean="0"/>
                        <a:t>Valores  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Aprendizaje</a:t>
                      </a:r>
                    </a:p>
                    <a:p>
                      <a:r>
                        <a:rPr lang="es-ES" sz="800" noProof="0" dirty="0" smtClean="0"/>
                        <a:t>progresivo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Tecnología</a:t>
                      </a:r>
                    </a:p>
                    <a:p>
                      <a:r>
                        <a:rPr lang="es-ES" sz="800" noProof="0" dirty="0" smtClean="0"/>
                        <a:t>Usos </a:t>
                      </a:r>
                    </a:p>
                    <a:p>
                      <a:r>
                        <a:rPr lang="es-ES" sz="800" noProof="0" dirty="0" smtClean="0"/>
                        <a:t>Valores 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Social </a:t>
                      </a:r>
                    </a:p>
                    <a:p>
                      <a:r>
                        <a:rPr lang="es-ES" sz="800" noProof="0" dirty="0" smtClean="0"/>
                        <a:t>Género,</a:t>
                      </a:r>
                      <a:r>
                        <a:rPr lang="es-ES" sz="800" baseline="0" noProof="0" dirty="0" smtClean="0"/>
                        <a:t> valores </a:t>
                      </a:r>
                      <a:endParaRPr lang="es-ES" sz="800" noProof="0" dirty="0"/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1</a:t>
                      </a:r>
                      <a:r>
                        <a:rPr lang="ca-ES" sz="1000" b="1" i="1" dirty="0" smtClean="0"/>
                        <a:t>1-2</a:t>
                      </a:r>
                      <a:endParaRPr lang="ca-E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Confianza, apego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Motriz, sensorial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err="1" smtClean="0"/>
                        <a:t>Ipad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800" noProof="0" dirty="0"/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2. </a:t>
                      </a:r>
                      <a:r>
                        <a:rPr lang="ca-ES" sz="1000" b="1" i="1" dirty="0" smtClean="0"/>
                        <a:t>2-3</a:t>
                      </a:r>
                      <a:endParaRPr lang="ca-E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Autoafirma.</a:t>
                      </a:r>
                    </a:p>
                    <a:p>
                      <a:r>
                        <a:rPr lang="es-ES" sz="800" noProof="0" dirty="0" smtClean="0"/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cognitivo y muscular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Lenguaje</a:t>
                      </a:r>
                    </a:p>
                    <a:p>
                      <a:r>
                        <a:rPr lang="es-ES" sz="800" noProof="0" dirty="0" smtClean="0"/>
                        <a:t>Sensorio</a:t>
                      </a:r>
                    </a:p>
                    <a:p>
                      <a:r>
                        <a:rPr lang="es-ES" sz="800" noProof="0" dirty="0" smtClean="0"/>
                        <a:t>motriz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Habilidad</a:t>
                      </a:r>
                    </a:p>
                    <a:p>
                      <a:r>
                        <a:rPr lang="es-ES" sz="800" noProof="0" dirty="0" smtClean="0"/>
                        <a:t>pantallas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Sí-no</a:t>
                      </a:r>
                    </a:p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Guiar </a:t>
                      </a:r>
                      <a:endParaRPr lang="es-E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3 </a:t>
                      </a:r>
                      <a:r>
                        <a:rPr lang="ca-ES" sz="1000" b="1" i="1" dirty="0" smtClean="0"/>
                        <a:t>3-6</a:t>
                      </a:r>
                      <a:endParaRPr lang="ca-E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Iniciativa. </a:t>
                      </a:r>
                      <a:r>
                        <a:rPr lang="es-ES" sz="800" noProof="0" dirty="0" smtClean="0"/>
                        <a:t>autonomía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Curiosidad</a:t>
                      </a:r>
                    </a:p>
                    <a:p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Motivación.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Básicos</a:t>
                      </a:r>
                    </a:p>
                    <a:p>
                      <a:r>
                        <a:rPr lang="es-ES" sz="800" noProof="0" dirty="0" smtClean="0"/>
                        <a:t>Útiles, simbolismo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Imágenes</a:t>
                      </a:r>
                    </a:p>
                    <a:p>
                      <a:r>
                        <a:rPr lang="es-ES" sz="800" noProof="0" dirty="0" smtClean="0"/>
                        <a:t>juegos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Yo, otros.</a:t>
                      </a:r>
                    </a:p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Normas.</a:t>
                      </a:r>
                    </a:p>
                    <a:p>
                      <a:endParaRPr lang="es-E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4. </a:t>
                      </a:r>
                      <a:r>
                        <a:rPr lang="ca-ES" sz="1000" b="1" i="1" dirty="0" smtClean="0"/>
                        <a:t>6-12</a:t>
                      </a:r>
                      <a:endParaRPr lang="ca-E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por sí, casa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Operaciones. concretas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Escuela grupo iguales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Imitación,</a:t>
                      </a:r>
                    </a:p>
                    <a:p>
                      <a:r>
                        <a:rPr lang="es-ES" sz="800" noProof="0" dirty="0" smtClean="0"/>
                        <a:t>Imágenes</a:t>
                      </a:r>
                    </a:p>
                    <a:p>
                      <a:r>
                        <a:rPr lang="es-ES" sz="800" noProof="0" dirty="0" smtClean="0"/>
                        <a:t>sexualización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Relaciones amplias.</a:t>
                      </a:r>
                    </a:p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valores</a:t>
                      </a:r>
                      <a:endParaRPr lang="es-E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5.</a:t>
                      </a:r>
                      <a:r>
                        <a:rPr lang="ca-ES" sz="1000" b="1" i="1" dirty="0" smtClean="0"/>
                        <a:t>12-20</a:t>
                      </a:r>
                      <a:endParaRPr lang="ca-E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Autoafirma.  .</a:t>
                      </a:r>
                    </a:p>
                    <a:p>
                      <a:r>
                        <a:rPr lang="es-ES" sz="800" noProof="0" dirty="0" smtClean="0"/>
                        <a:t>exploración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Operaciones</a:t>
                      </a:r>
                      <a:r>
                        <a:rPr lang="es-ES" sz="800" baseline="0" noProof="0" dirty="0" smtClean="0"/>
                        <a:t> abstractas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Secundaria</a:t>
                      </a:r>
                    </a:p>
                    <a:p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posibilidades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Información</a:t>
                      </a:r>
                    </a:p>
                    <a:p>
                      <a:r>
                        <a:rPr lang="es-ES" sz="800" noProof="0" dirty="0" smtClean="0"/>
                        <a:t>Practicas</a:t>
                      </a:r>
                      <a:r>
                        <a:rPr lang="es-ES" sz="800" baseline="0" noProof="0" dirty="0" smtClean="0"/>
                        <a:t> </a:t>
                      </a:r>
                    </a:p>
                    <a:p>
                      <a:r>
                        <a:rPr lang="es-ES" sz="800" baseline="0" noProof="0" dirty="0" smtClean="0"/>
                        <a:t>adicción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Social. Yo general participa</a:t>
                      </a:r>
                      <a:endParaRPr lang="es-E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6 </a:t>
                      </a:r>
                      <a:r>
                        <a:rPr lang="ca-ES" sz="1000" b="1" i="1" dirty="0" smtClean="0"/>
                        <a:t>20-40</a:t>
                      </a:r>
                      <a:endParaRPr lang="ca-E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Intimidad</a:t>
                      </a:r>
                    </a:p>
                    <a:p>
                      <a:r>
                        <a:rPr lang="es-ES" sz="800" noProof="0" dirty="0" smtClean="0"/>
                        <a:t>Apertura.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Compromiso </a:t>
                      </a:r>
                      <a:endParaRPr lang="es-ES" sz="800" noProof="0" dirty="0"/>
                    </a:p>
                    <a:p>
                      <a:r>
                        <a:rPr lang="es-ES" sz="800" noProof="0" dirty="0" smtClean="0"/>
                        <a:t>Independen.</a:t>
                      </a:r>
                    </a:p>
                    <a:p>
                      <a:r>
                        <a:rPr lang="es-ES" sz="800" noProof="0" dirty="0" smtClean="0"/>
                        <a:t>Participación</a:t>
                      </a:r>
                      <a:r>
                        <a:rPr lang="es-ES" sz="800" baseline="0" noProof="0" dirty="0" smtClean="0"/>
                        <a:t> </a:t>
                      </a:r>
                      <a:endParaRPr lang="es-ES" sz="8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Formación</a:t>
                      </a:r>
                      <a:r>
                        <a:rPr lang="es-ES" sz="800" baseline="0" noProof="0" dirty="0" smtClean="0"/>
                        <a:t> </a:t>
                      </a:r>
                    </a:p>
                    <a:p>
                      <a:r>
                        <a:rPr lang="es-ES" sz="800" baseline="0" noProof="0" dirty="0" smtClean="0"/>
                        <a:t>profesión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WhatsApp</a:t>
                      </a:r>
                    </a:p>
                    <a:p>
                      <a:r>
                        <a:rPr lang="es-ES" sz="800" noProof="0" dirty="0" err="1" smtClean="0"/>
                        <a:t>Dependenci</a:t>
                      </a:r>
                      <a:endParaRPr lang="es-ES" sz="8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responsa.</a:t>
                      </a:r>
                    </a:p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Participa</a:t>
                      </a:r>
                    </a:p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cuidado</a:t>
                      </a:r>
                      <a:endParaRPr lang="es-E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7 </a:t>
                      </a:r>
                      <a:r>
                        <a:rPr lang="ca-ES" sz="1000" b="1" i="1" dirty="0" smtClean="0"/>
                        <a:t>40-60</a:t>
                      </a:r>
                      <a:endParaRPr lang="ca-ES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adultez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err="1" smtClean="0"/>
                        <a:t>Generatividd</a:t>
                      </a:r>
                      <a:endParaRPr lang="es-ES" sz="800" noProof="0" dirty="0" smtClean="0"/>
                    </a:p>
                    <a:p>
                      <a:r>
                        <a:rPr lang="es-ES" sz="800" noProof="0" dirty="0" smtClean="0"/>
                        <a:t>Rol</a:t>
                      </a:r>
                      <a:r>
                        <a:rPr lang="es-ES" sz="800" baseline="0" noProof="0" dirty="0" smtClean="0"/>
                        <a:t> adulto</a:t>
                      </a:r>
                    </a:p>
                    <a:p>
                      <a:r>
                        <a:rPr lang="es-ES" sz="800" baseline="0" noProof="0" dirty="0" smtClean="0"/>
                        <a:t>Proyección 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Madurez</a:t>
                      </a:r>
                    </a:p>
                    <a:p>
                      <a:r>
                        <a:rPr lang="es-ES" sz="800" noProof="0" dirty="0" smtClean="0"/>
                        <a:t>Experiencias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/>
                        <a:t>Guía? Dimisión</a:t>
                      </a:r>
                    </a:p>
                    <a:p>
                      <a:r>
                        <a:rPr lang="es-ES" sz="800" noProof="0" dirty="0" smtClean="0"/>
                        <a:t>Dudas</a:t>
                      </a:r>
                      <a:r>
                        <a:rPr lang="es-ES" sz="800" baseline="0" noProof="0" dirty="0" smtClean="0"/>
                        <a:t> </a:t>
                      </a:r>
                      <a:endParaRPr lang="es-E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Modelaje</a:t>
                      </a:r>
                    </a:p>
                    <a:p>
                      <a:r>
                        <a:rPr lang="es-ES" sz="800" noProof="0" dirty="0" smtClean="0">
                          <a:solidFill>
                            <a:srgbClr val="FF0000"/>
                          </a:solidFill>
                        </a:rPr>
                        <a:t>implicación</a:t>
                      </a:r>
                    </a:p>
                    <a:p>
                      <a:endParaRPr lang="es-ES" sz="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945">
                <a:tc>
                  <a:txBody>
                    <a:bodyPr/>
                    <a:lstStyle/>
                    <a:p>
                      <a:r>
                        <a:rPr lang="ca-ES" sz="1400" b="1" dirty="0" smtClean="0"/>
                        <a:t>8 </a:t>
                      </a:r>
                      <a:r>
                        <a:rPr lang="ca-ES" sz="1000" b="1" i="1" dirty="0" smtClean="0"/>
                        <a:t>+ 60</a:t>
                      </a:r>
                      <a:endParaRPr lang="ca-ES" sz="1000" b="1" i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ES" sz="800" noProof="0" dirty="0" smtClean="0"/>
                        <a:t>Etapa amplia.</a:t>
                      </a:r>
                      <a:r>
                        <a:rPr lang="es-ES" sz="800" baseline="0" noProof="0" dirty="0" smtClean="0"/>
                        <a:t> Experiencias, conocimiento, oportunidades, expectativas de vida, envejecimiento satisfactorio</a:t>
                      </a:r>
                      <a:endParaRPr lang="es-ES" sz="8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64</a:t>
            </a:fld>
            <a:endParaRPr lang="ca-ES"/>
          </a:p>
        </p:txBody>
      </p:sp>
      <p:pic>
        <p:nvPicPr>
          <p:cNvPr id="7" name="Marcador de contenido 6" descr="http://pymusercontent.com/file/2946/5eT5Jc4DJ0rJlHST/default-erikson-etapas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2150935"/>
            <a:ext cx="4991099" cy="360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6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1578" y="624110"/>
            <a:ext cx="10588321" cy="1280890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distorsiones/desequilibrios</a:t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el desarrollo. Actitudes  y Conductas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9745" y="2133600"/>
            <a:ext cx="9384867" cy="3777622"/>
          </a:xfrm>
        </p:spPr>
        <p:txBody>
          <a:bodyPr/>
          <a:lstStyle/>
          <a:p>
            <a:r>
              <a:rPr lang="es-ES" dirty="0" smtClean="0"/>
              <a:t>Se sigue y favorece el </a:t>
            </a:r>
            <a:r>
              <a:rPr lang="es-ES" b="1" dirty="0" smtClean="0"/>
              <a:t>Desarrollo físico y salud</a:t>
            </a:r>
            <a:r>
              <a:rPr lang="es-ES" dirty="0" smtClean="0"/>
              <a:t>: </a:t>
            </a:r>
            <a:r>
              <a:rPr lang="es-ES" dirty="0" smtClean="0"/>
              <a:t>Alimentación</a:t>
            </a:r>
            <a:r>
              <a:rPr lang="es-ES" dirty="0" smtClean="0"/>
              <a:t>, </a:t>
            </a:r>
            <a:r>
              <a:rPr lang="es-ES" dirty="0" smtClean="0"/>
              <a:t>sueño. </a:t>
            </a:r>
            <a:endParaRPr lang="es-ES" dirty="0" smtClean="0"/>
          </a:p>
          <a:p>
            <a:r>
              <a:rPr lang="es-ES" dirty="0" smtClean="0"/>
              <a:t>Hay distorsión en relación al </a:t>
            </a:r>
            <a:r>
              <a:rPr lang="es-ES" b="1" dirty="0" smtClean="0"/>
              <a:t>Desarrollo cognitivo</a:t>
            </a:r>
            <a:r>
              <a:rPr lang="es-ES" dirty="0" smtClean="0"/>
              <a:t>: </a:t>
            </a:r>
            <a:r>
              <a:rPr lang="es-ES" dirty="0" smtClean="0"/>
              <a:t>Etapas  </a:t>
            </a:r>
            <a:r>
              <a:rPr lang="es-ES" dirty="0" smtClean="0"/>
              <a:t>y comprensión de la realidad.</a:t>
            </a:r>
          </a:p>
          <a:p>
            <a:r>
              <a:rPr lang="es-ES" dirty="0" smtClean="0"/>
              <a:t>Se permite la falta de </a:t>
            </a:r>
            <a:r>
              <a:rPr lang="es-ES" b="1" dirty="0" smtClean="0"/>
              <a:t>Desarrollo madurativo </a:t>
            </a:r>
            <a:r>
              <a:rPr lang="es-ES" dirty="0" smtClean="0"/>
              <a:t>personal.</a:t>
            </a:r>
            <a:endParaRPr lang="es-ES" dirty="0" smtClean="0"/>
          </a:p>
          <a:p>
            <a:r>
              <a:rPr lang="es-ES" dirty="0" smtClean="0"/>
              <a:t>Dudas, enfoques y confusiones en el </a:t>
            </a:r>
            <a:r>
              <a:rPr lang="es-ES" b="1" dirty="0" smtClean="0"/>
              <a:t>Desarrollo </a:t>
            </a:r>
            <a:r>
              <a:rPr lang="es-ES" b="1" dirty="0" smtClean="0"/>
              <a:t>afectivo.</a:t>
            </a:r>
            <a:endParaRPr lang="es-ES" b="1" dirty="0" smtClean="0"/>
          </a:p>
          <a:p>
            <a:r>
              <a:rPr lang="es-ES" dirty="0" smtClean="0"/>
              <a:t>Miedos y contradicciones en </a:t>
            </a:r>
            <a:r>
              <a:rPr lang="es-ES" b="1" dirty="0" smtClean="0"/>
              <a:t>Autonomía/ protección y </a:t>
            </a:r>
            <a:r>
              <a:rPr lang="es-ES" b="1" dirty="0" smtClean="0"/>
              <a:t>sobreprotección.</a:t>
            </a:r>
            <a:endParaRPr lang="es-ES" b="1" dirty="0" smtClean="0"/>
          </a:p>
          <a:p>
            <a:r>
              <a:rPr lang="es-ES" dirty="0" smtClean="0"/>
              <a:t>Ideas, actitudes y contradicciones </a:t>
            </a:r>
            <a:r>
              <a:rPr lang="es-ES" dirty="0" smtClean="0"/>
              <a:t>en </a:t>
            </a:r>
            <a:r>
              <a:rPr lang="es-ES" dirty="0" smtClean="0"/>
              <a:t>el </a:t>
            </a:r>
            <a:r>
              <a:rPr lang="es-ES" b="1" dirty="0" smtClean="0"/>
              <a:t>Desarrollo </a:t>
            </a:r>
            <a:r>
              <a:rPr lang="es-ES" b="1" dirty="0" smtClean="0"/>
              <a:t>social.</a:t>
            </a:r>
            <a:endParaRPr lang="es-ES" b="1" dirty="0" smtClean="0"/>
          </a:p>
          <a:p>
            <a:r>
              <a:rPr lang="es-ES" b="1" dirty="0" smtClean="0"/>
              <a:t>Desarrollo conductual</a:t>
            </a:r>
            <a:r>
              <a:rPr lang="es-ES" dirty="0" smtClean="0"/>
              <a:t>: </a:t>
            </a:r>
            <a:r>
              <a:rPr lang="es-ES" dirty="0" smtClean="0"/>
              <a:t>Tomar </a:t>
            </a:r>
            <a:r>
              <a:rPr lang="es-ES" dirty="0" smtClean="0"/>
              <a:t>decisiones, repercusiones, roles equívocos, </a:t>
            </a:r>
          </a:p>
          <a:p>
            <a:r>
              <a:rPr lang="es-ES" dirty="0"/>
              <a:t>Acceso a las </a:t>
            </a:r>
            <a:r>
              <a:rPr lang="es-ES" dirty="0" smtClean="0"/>
              <a:t>redes: </a:t>
            </a:r>
            <a:r>
              <a:rPr lang="es-ES" dirty="0" smtClean="0"/>
              <a:t>Cuando</a:t>
            </a:r>
            <a:r>
              <a:rPr lang="es-ES" dirty="0" smtClean="0"/>
              <a:t>, por </a:t>
            </a:r>
            <a:r>
              <a:rPr lang="es-ES" dirty="0" smtClean="0"/>
              <a:t>qué. </a:t>
            </a: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1044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60350"/>
            <a:ext cx="889317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precisan respuestas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adultas</a:t>
            </a:r>
            <a:r>
              <a:rPr lang="es-ES" altLang="ca-E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ca-E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Serenidad, Estabilidad, </a:t>
            </a:r>
            <a:r>
              <a:rPr lang="es-ES" altLang="ca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Cotidianidad</a:t>
            </a:r>
            <a:r>
              <a:rPr lang="es-ES" altLang="ca-ES" b="1" dirty="0" smtClean="0"/>
              <a:t> </a:t>
            </a:r>
            <a:endParaRPr lang="es-ES" altLang="ca-ES" sz="4000" b="1" dirty="0">
              <a:latin typeface="Tahoma" panose="020B060403050404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1" y="1638420"/>
            <a:ext cx="9569964" cy="43684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ca-ES" sz="2000" b="1" dirty="0" smtClean="0"/>
              <a:t>Comprender la asimetría del rol</a:t>
            </a:r>
            <a:r>
              <a:rPr lang="es-ES" altLang="ca-ES" sz="2000" dirty="0" smtClean="0"/>
              <a:t>. </a:t>
            </a:r>
            <a:r>
              <a:rPr lang="es-ES" altLang="ca-ES" sz="2000" b="1" dirty="0" smtClean="0"/>
              <a:t>Responsabilidad y Autoridad moral.</a:t>
            </a:r>
            <a:endParaRPr lang="es-ES" altLang="ca-ES" sz="2000" dirty="0" smtClean="0"/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Pocas palabras y más acciones y evidencias</a:t>
            </a:r>
            <a:r>
              <a:rPr lang="es-ES" altLang="ca-ES" sz="2000" dirty="0" smtClean="0"/>
              <a:t> para favorecer la comprensión de lo que se exige.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Favorecer las consecuencias</a:t>
            </a:r>
            <a:r>
              <a:rPr lang="es-ES" altLang="ca-ES" sz="2000" dirty="0" smtClean="0"/>
              <a:t> </a:t>
            </a:r>
            <a:r>
              <a:rPr lang="es-ES" altLang="ca-ES" sz="2000" b="1" dirty="0" smtClean="0"/>
              <a:t>de las decisiones </a:t>
            </a:r>
            <a:r>
              <a:rPr lang="es-ES" altLang="ca-ES" sz="2000" dirty="0" smtClean="0"/>
              <a:t>como factor de aprendizaje. Autonomía y responsabilidad.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Claridad de criterios  y coherencia</a:t>
            </a:r>
            <a:r>
              <a:rPr lang="es-ES" altLang="ca-ES" sz="2000" dirty="0" smtClean="0"/>
              <a:t> NO sólo poner normas y límites</a:t>
            </a:r>
            <a:r>
              <a:rPr lang="es-ES" altLang="ca-ES" sz="2000" dirty="0" smtClean="0"/>
              <a:t>... Son </a:t>
            </a:r>
            <a:r>
              <a:rPr lang="es-ES" altLang="ca-ES" sz="2000" dirty="0" smtClean="0"/>
              <a:t>sujetos de la propia educación no sólo “obedientes”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Seguridad y claridad ante argumentos</a:t>
            </a:r>
            <a:r>
              <a:rPr lang="es-ES" altLang="ca-ES" sz="2000" dirty="0" smtClean="0"/>
              <a:t> razonados (de las criaturas y adolescentes) pero no razonables. Responder sin presiones ni chantajes.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Sereni</a:t>
            </a:r>
            <a:r>
              <a:rPr lang="es-ES" altLang="ca-ES" sz="2000" b="1" dirty="0"/>
              <a:t>dad</a:t>
            </a:r>
            <a:r>
              <a:rPr lang="es-ES" altLang="ca-ES" sz="2000" b="1" dirty="0" smtClean="0"/>
              <a:t> para no </a:t>
            </a:r>
            <a:r>
              <a:rPr lang="es-ES" altLang="ca-ES" sz="2000" dirty="0" smtClean="0"/>
              <a:t>dimitir porque hay conocimiento de la necesidad. </a:t>
            </a:r>
            <a:endParaRPr lang="es-ES" altLang="ca-ES" sz="2000" b="1" dirty="0" smtClean="0"/>
          </a:p>
          <a:p>
            <a:pPr>
              <a:lnSpc>
                <a:spcPct val="80000"/>
              </a:lnSpc>
            </a:pPr>
            <a:r>
              <a:rPr lang="es-ES" altLang="ca-ES" sz="2000" b="1" dirty="0" smtClean="0"/>
              <a:t>Temporalizar</a:t>
            </a:r>
            <a:r>
              <a:rPr lang="es-ES" altLang="ca-ES" sz="2000" dirty="0" smtClean="0"/>
              <a:t> </a:t>
            </a:r>
            <a:r>
              <a:rPr lang="es-ES" altLang="ca-ES" sz="2000" dirty="0" smtClean="0"/>
              <a:t>las </a:t>
            </a:r>
            <a:r>
              <a:rPr lang="es-ES" altLang="ca-ES" sz="2000" dirty="0" smtClean="0"/>
              <a:t>demandas. </a:t>
            </a:r>
            <a:r>
              <a:rPr lang="es-ES" altLang="ca-ES" sz="2000" b="1" dirty="0" smtClean="0"/>
              <a:t>Preservar la infancia y poner las bases para l</a:t>
            </a:r>
            <a:r>
              <a:rPr lang="es-ES" altLang="ca-ES" sz="2000" b="1" dirty="0"/>
              <a:t>a</a:t>
            </a:r>
            <a:r>
              <a:rPr lang="es-ES" altLang="ca-ES" sz="2000" b="1" dirty="0" smtClean="0"/>
              <a:t> adolescencia.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/>
              <a:t>Reconocer las identidades </a:t>
            </a:r>
            <a:r>
              <a:rPr lang="es-ES" altLang="ca-ES" sz="2000" dirty="0"/>
              <a:t>como forma de vida</a:t>
            </a:r>
            <a:r>
              <a:rPr lang="es-ES" altLang="ca-ES" sz="2000" dirty="0" smtClean="0"/>
              <a:t>.</a:t>
            </a:r>
            <a:endParaRPr lang="es-ES" altLang="ca-ES" sz="2000" b="1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8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idea recurrente </a:t>
            </a:r>
            <a:b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voz de la experiencia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no debería reducirse simplemente a la transmisión de conocimientos ya definidos sino que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debería prestar especial atención al desarrollo de la conciencia por la condición humana y generar habilidades en la comprensión de la naturaleza y las fuentes del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Bruner 2012.</a:t>
            </a: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ca-ES" altLang="ca-ES" sz="2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ca-ES" altLang="ca-ES" sz="15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What</a:t>
            </a:r>
            <a:r>
              <a:rPr lang="ca-ES" altLang="ca-ES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a-ES" altLang="ca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Psychology</a:t>
            </a: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a-ES" altLang="ca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Should</a:t>
            </a: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a-ES" altLang="ca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Study</a:t>
            </a: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a-ES" altLang="ca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International </a:t>
            </a:r>
            <a:r>
              <a:rPr lang="ca-ES" altLang="ca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Journal</a:t>
            </a:r>
            <a:r>
              <a:rPr lang="ca-ES" altLang="ca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 of </a:t>
            </a:r>
            <a:r>
              <a:rPr lang="ca-ES" altLang="ca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Educational</a:t>
            </a:r>
            <a:r>
              <a:rPr lang="ca-ES" altLang="ca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a-ES" altLang="ca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Psychology</a:t>
            </a:r>
            <a:r>
              <a:rPr lang="ca-ES" altLang="ca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, 1</a:t>
            </a: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</a:rPr>
              <a:t>(1), 5-13. doi: 10.4471/ijep.2012.01</a:t>
            </a:r>
            <a:endParaRPr lang="es-ES" sz="1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38000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altLang="ca-ES" sz="4000" b="1" dirty="0" err="1" smtClean="0">
                <a:latin typeface="Tahoma" panose="020B0604030504040204" pitchFamily="34" charset="0"/>
              </a:rPr>
              <a:t>Algunas</a:t>
            </a:r>
            <a:r>
              <a:rPr lang="ca-ES" altLang="ca-ES" sz="4000" b="1" dirty="0" smtClean="0">
                <a:latin typeface="Tahoma" panose="020B0604030504040204" pitchFamily="34" charset="0"/>
              </a:rPr>
              <a:t> </a:t>
            </a:r>
            <a:r>
              <a:rPr lang="ca-ES" altLang="ca-ES" sz="4000" b="1" dirty="0" err="1" smtClean="0">
                <a:latin typeface="Tahoma" panose="020B0604030504040204" pitchFamily="34" charset="0"/>
              </a:rPr>
              <a:t>ideas</a:t>
            </a:r>
            <a:r>
              <a:rPr lang="ca-ES" altLang="ca-ES" dirty="0" smtClean="0"/>
              <a:t> </a:t>
            </a:r>
            <a:endParaRPr lang="ca-ES" altLang="ca-E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5912" y="1409595"/>
            <a:ext cx="8915400" cy="3777622"/>
          </a:xfrm>
        </p:spPr>
        <p:txBody>
          <a:bodyPr/>
          <a:lstStyle/>
          <a:p>
            <a:r>
              <a:rPr lang="es-ES" altLang="ca-ES" sz="2800" dirty="0" smtClean="0"/>
              <a:t>“Aquellos aspectos de las cosas que son más importantes paras nosotros permanecen ocultos debido a su simplicidad y familiaridad y no somos capaces de verlos”. (WITTGENSTEIN) </a:t>
            </a:r>
            <a:r>
              <a:rPr lang="ca-ES" altLang="ca-ES" sz="2800" dirty="0" smtClean="0"/>
              <a:t>.</a:t>
            </a:r>
            <a:endParaRPr lang="ca-ES" altLang="ca-ES" dirty="0"/>
          </a:p>
        </p:txBody>
      </p:sp>
      <p:pic>
        <p:nvPicPr>
          <p:cNvPr id="49156" name="Picture 4" descr="mafaldaano_me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261413"/>
            <a:ext cx="9907826" cy="28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95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b="1" dirty="0" smtClean="0"/>
              <a:t>El </a:t>
            </a:r>
            <a:r>
              <a:rPr lang="ca-ES" b="1" dirty="0"/>
              <a:t>creixement com a aprenentatge </a:t>
            </a:r>
            <a:r>
              <a:rPr lang="ca-ES" dirty="0" smtClean="0"/>
              <a:t>(La </a:t>
            </a:r>
            <a:r>
              <a:rPr lang="ca-ES" dirty="0"/>
              <a:t>Casa dels Infants)</a:t>
            </a:r>
            <a:r>
              <a:rPr lang="ca-ES" b="1" dirty="0"/>
              <a:t> </a:t>
            </a:r>
            <a:endParaRPr lang="ca-ES" dirty="0"/>
          </a:p>
          <a:p>
            <a:r>
              <a:rPr lang="ca-ES" dirty="0">
                <a:hlinkClick r:id="rId2"/>
              </a:rPr>
              <a:t>http://youtu.be/EMHMcR_NR2Q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r>
              <a:rPr lang="ca-ES" b="1" dirty="0"/>
              <a:t>El creixement com aprenentatge i responsabilitat </a:t>
            </a:r>
            <a:r>
              <a:rPr lang="ca-ES" dirty="0" smtClean="0"/>
              <a:t>(Alumnat </a:t>
            </a:r>
            <a:r>
              <a:rPr lang="ca-ES" dirty="0"/>
              <a:t>de Primària)</a:t>
            </a:r>
          </a:p>
          <a:p>
            <a:r>
              <a:rPr lang="ca-ES" dirty="0">
                <a:hlinkClick r:id="rId3"/>
              </a:rPr>
              <a:t>http://youtu.be/ew9T7mJLYIM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r>
              <a:rPr lang="ca-ES" b="1" dirty="0"/>
              <a:t>El creixement com a presa de responsabilitat</a:t>
            </a:r>
            <a:r>
              <a:rPr lang="ca-ES" dirty="0"/>
              <a:t> (Alumnat del PFI-PTT)</a:t>
            </a:r>
          </a:p>
          <a:p>
            <a:r>
              <a:rPr lang="ca-ES" dirty="0">
                <a:hlinkClick r:id="rId4"/>
              </a:rPr>
              <a:t>http://youtu.be/GToawS2OEEU</a:t>
            </a:r>
            <a:r>
              <a:rPr lang="ca-ES" dirty="0"/>
              <a:t> </a:t>
            </a:r>
          </a:p>
          <a:p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69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55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360612" y="1041400"/>
            <a:ext cx="8915400" cy="37776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indent="0" algn="ctr"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Una breve mirada </a:t>
            </a:r>
          </a:p>
          <a:p>
            <a:pPr marL="0" indent="0" algn="ctr"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al mundo 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43785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Ciudades educadoras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hlinkClick r:id="rId2"/>
              </a:rPr>
              <a:t>http://xarxadebateducatiutorello.com/</a:t>
            </a:r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2889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4113" y="214314"/>
            <a:ext cx="8043862" cy="1462087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ca-E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Derechos de la infancia</a:t>
            </a:r>
            <a:r>
              <a:rPr lang="es-ES" altLang="ca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altLang="ca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altLang="ca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Cambios sociales</a:t>
            </a:r>
            <a:br>
              <a:rPr lang="es-ES" altLang="ca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S" altLang="ca-ES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39635" y="1911926"/>
            <a:ext cx="9919855" cy="42238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Los </a:t>
            </a:r>
            <a:r>
              <a:rPr lang="es-ES" alt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Derechos universales de la infancia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(1959) la </a:t>
            </a:r>
            <a:r>
              <a:rPr lang="es-ES" alt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Convención de los derechos de la infancia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(1989): Compromiso de los estados que la suscriben, que la han ratificado y que están obligados a su cumplimiento. </a:t>
            </a:r>
            <a:r>
              <a:rPr lang="es-ES" altLang="ca-E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Proteger y convertir en realidad los Derechos de la </a:t>
            </a:r>
            <a:r>
              <a:rPr lang="es-ES" altLang="ca-E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infancia</a:t>
            </a:r>
            <a:r>
              <a:rPr lang="es-ES" altLang="ca-E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como derechos </a:t>
            </a:r>
            <a:r>
              <a:rPr lang="es-ES" altLang="ca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universales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Explosión de la tecnología 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 acceso al mundo de la información, la comunicación, la imagen con gran variedad de dispositivos.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Cuestionamiento de muchos criterios, ideas y formas 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actuar muy arraigadas en la sociedad desde la noche de los tiempos.</a:t>
            </a:r>
          </a:p>
          <a:p>
            <a:pPr>
              <a:lnSpc>
                <a:spcPct val="80000"/>
              </a:lnSpc>
            </a:pPr>
            <a:r>
              <a:rPr lang="es-ES" alt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Prolongación de la educación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las expectativas de vida, salud, aunque </a:t>
            </a:r>
            <a:r>
              <a:rPr lang="es-ES" altLang="ca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de forma 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universal,</a:t>
            </a:r>
            <a:r>
              <a:rPr lang="es-ES" altLang="ca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 parámetros más o menos </a:t>
            </a:r>
            <a:r>
              <a:rPr lang="es-ES" altLang="ca-E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comunes.</a:t>
            </a:r>
          </a:p>
          <a:p>
            <a:pPr>
              <a:lnSpc>
                <a:spcPct val="80000"/>
              </a:lnSpc>
            </a:pPr>
            <a:endParaRPr lang="es-ES" altLang="ca-E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5FC-3ADE-4663-A510-A8EE494F9DD9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39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idor de número de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A197A9-5D89-45E5-AB0E-4EA33F42239D}" type="slidenum">
              <a:rPr lang="es-ES" altLang="ca-ES">
                <a:latin typeface="Arial Black" panose="020B0A04020102020204" pitchFamily="34" charset="0"/>
              </a:rPr>
              <a:pPr eaLnBrk="1" hangingPunct="1"/>
              <a:t>9</a:t>
            </a:fld>
            <a:endParaRPr lang="es-ES" altLang="ca-ES">
              <a:latin typeface="Arial Black" panose="020B0A040201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2"/>
            <a:ext cx="9144000" cy="1703387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Nueva época        Nuevos modelos</a:t>
            </a:r>
            <a:b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alternativa y un reto</a:t>
            </a: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ES" alt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 ahora</a:t>
            </a:r>
            <a:r>
              <a:rPr lang="es-ES" altLang="ca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s-ES" altLang="ca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S" altLang="ca-E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031" y="2978728"/>
            <a:ext cx="5744369" cy="281308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ca-ES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ca-ES" dirty="0" smtClean="0"/>
              <a:t>Los grandes cambios exigen</a:t>
            </a:r>
            <a:r>
              <a:rPr lang="es-ES" altLang="ca-ES" b="1" dirty="0" smtClean="0"/>
              <a:t> reflexión.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ca-ES" dirty="0" smtClean="0"/>
              <a:t>Es necesario</a:t>
            </a:r>
            <a:r>
              <a:rPr lang="es-ES" altLang="ca-ES" b="1" dirty="0" smtClean="0"/>
              <a:t> saber mirar </a:t>
            </a:r>
            <a:r>
              <a:rPr lang="es-ES" altLang="ca-ES" dirty="0" smtClean="0"/>
              <a:t>para  entender el momento.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ca-ES" dirty="0" smtClean="0"/>
              <a:t>Buscar nuevas formas para </a:t>
            </a:r>
            <a:r>
              <a:rPr lang="es-ES" altLang="ca-ES" b="1" dirty="0" smtClean="0"/>
              <a:t>responder</a:t>
            </a:r>
            <a:r>
              <a:rPr lang="es-ES" altLang="ca-ES" dirty="0" smtClean="0"/>
              <a:t> a las necesidades de la ciudadanía.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ca-ES" dirty="0" smtClean="0"/>
              <a:t>Pensar en el </a:t>
            </a:r>
            <a:r>
              <a:rPr lang="es-ES" altLang="ca-ES" b="1" dirty="0" smtClean="0"/>
              <a:t>presente y sobre todo el futuro</a:t>
            </a:r>
            <a:r>
              <a:rPr lang="es-ES" altLang="ca-ES" dirty="0" smtClean="0"/>
              <a:t>.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5448300" y="4762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2736747"/>
            <a:ext cx="5499069" cy="4121253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smtClean="0"/>
              <a:t>mariajesus.comellas@uab.cat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68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</TotalTime>
  <Words>5320</Words>
  <Application>Microsoft Office PowerPoint</Application>
  <PresentationFormat>Personalizado</PresentationFormat>
  <Paragraphs>764</Paragraphs>
  <Slides>70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Espiral</vt:lpstr>
      <vt:lpstr>Familia y Escuela</vt:lpstr>
      <vt:lpstr>Guión de la conferencia</vt:lpstr>
      <vt:lpstr>Presentación de PowerPoint</vt:lpstr>
      <vt:lpstr>Perspectiva del enfoque Punto de partida</vt:lpstr>
      <vt:lpstr>Se parte del potencial del contexto Cada sistema implica a todos</vt:lpstr>
      <vt:lpstr>Buscando un lenguaje común Pequeña reflexión</vt:lpstr>
      <vt:lpstr>Presentación de PowerPoint</vt:lpstr>
      <vt:lpstr>Derechos de la infancia  Cambios sociales </vt:lpstr>
      <vt:lpstr>Nueva época        Nuevos modelos Una alternativa y un reto:  La educación ahora  </vt:lpstr>
      <vt:lpstr>Presentación de PowerPoint</vt:lpstr>
      <vt:lpstr>Repercusiones  ¿Crisis/distorsión del rol adulto? (1/3) </vt:lpstr>
      <vt:lpstr>Enfoques y modelos sociales entre profesionales (3/3)   </vt:lpstr>
      <vt:lpstr>Repercute en las respuestas infantiles y adolescentes (2/3)  ¡Una mirada sin alarmismos! MINORITARIO en universitarios, profesionales y...</vt:lpstr>
      <vt:lpstr>Presentación de PowerPoint</vt:lpstr>
      <vt:lpstr>Presentación de PowerPoint</vt:lpstr>
      <vt:lpstr>Educación: algunas ideas marco  No nos podemos permitir el fracaso</vt:lpstr>
      <vt:lpstr>La educación como proceso global Adaptación, Madurez, Aprendizaje y convivencia en Armonía </vt:lpstr>
      <vt:lpstr>Ideas generales vinculadas a la educación, para el debate</vt:lpstr>
      <vt:lpstr>Presentación de PowerPoint</vt:lpstr>
      <vt:lpstr>Presentación de PowerPoint</vt:lpstr>
      <vt:lpstr>La madurez: factor de protección (según edad no según el lugar en la fratría...) </vt:lpstr>
      <vt:lpstr>La realidad: LA VIDA  EL escenario donde se educa</vt:lpstr>
      <vt:lpstr>Dificultades en el contexto familiar  y escolar. Aspectos a considerar</vt:lpstr>
      <vt:lpstr>Presentación de PowerPoint</vt:lpstr>
      <vt:lpstr> La socialización “Vivir con”</vt:lpstr>
      <vt:lpstr>Valores y Habilidades sociales reconocimiento, colaboración, cooperación </vt:lpstr>
      <vt:lpstr>Aspectos de fondo y formales   auto control/gestión</vt:lpstr>
      <vt:lpstr>Dificultades o aspectos a considerar en casa y en la escuela</vt:lpstr>
      <vt:lpstr>Presentación de PowerPoint</vt:lpstr>
      <vt:lpstr>Presentación de PowerPoint</vt:lpstr>
      <vt:lpstr>Presentación de PowerPoint</vt:lpstr>
      <vt:lpstr>Familia: ENTORNO AFECTIVO, EDUCATIVO ESTABLE  </vt:lpstr>
      <vt:lpstr>El sistema familiar:  Contexto: relaciones afectivas y aprendizajes para la vida</vt:lpstr>
      <vt:lpstr>Autoridad y afectividad:  Porque les queremos: Lideramos </vt:lpstr>
      <vt:lpstr>Estabilidad (razones y acciones)  Coherencia y reacciones emocionales</vt:lpstr>
      <vt:lpstr>Dificultades o aspectos a considerar</vt:lpstr>
      <vt:lpstr>Presentación de PowerPoint</vt:lpstr>
      <vt:lpstr>Presentación de PowerPoint</vt:lpstr>
      <vt:lpstr>En relación a los centros</vt:lpstr>
      <vt:lpstr>Individuo y grupo  Aprendizaje y relación</vt:lpstr>
      <vt:lpstr>Dificultades para enfrentarse con el grupo </vt:lpstr>
      <vt:lpstr>Presentación de PowerPoint</vt:lpstr>
      <vt:lpstr>Presentación de PowerPoint</vt:lpstr>
      <vt:lpstr>Convivencia: Algunas ideas</vt:lpstr>
      <vt:lpstr>Por qué pasa lo que pasa Aspectos a considerar</vt:lpstr>
      <vt:lpstr>La mirada social y los medios de comunicación</vt:lpstr>
      <vt:lpstr>Dificultades: de la teoría (poco asumida)  actitud adulta a la práctica (actitudes y respuestas) actitud infantilizada </vt:lpstr>
      <vt:lpstr>Presentación de PowerPoint</vt:lpstr>
      <vt:lpstr>Presentación de PowerPoint</vt:lpstr>
      <vt:lpstr>Socialización y convivencia  un equilibrio posible</vt:lpstr>
      <vt:lpstr>Presentación de PowerPoint</vt:lpstr>
      <vt:lpstr>Vínculos de filiación. La familia</vt:lpstr>
      <vt:lpstr>Vínculos de filiación y participación orgánica  Escuela, trabajo (entre actores próximos no escogidos) </vt:lpstr>
      <vt:lpstr>Vínculos de filiación y participación electiva Amistades y personas cercanas elegidas</vt:lpstr>
      <vt:lpstr>Vínculos de filiación y participación social- ciudadanía  Miembros de la misma comunidad social</vt:lpstr>
      <vt:lpstr>La fortaleza y cohesión  entre los nudos de las redes</vt:lpstr>
      <vt:lpstr>La ruptura de un solo nudo  puede provocar la pérdida de los vínculos</vt:lpstr>
      <vt:lpstr>Presentación de PowerPoint</vt:lpstr>
      <vt:lpstr>Cambio de modelo desde las instituciones: Participación en RED</vt:lpstr>
      <vt:lpstr>Las competencias del territorio: familiares y profesionales Promover un cambio de mirada</vt:lpstr>
      <vt:lpstr>Acción participativa </vt:lpstr>
      <vt:lpstr>El apoyo de la COMUNIDAD  Más que ACCIONES LEGALES</vt:lpstr>
      <vt:lpstr>Presentación de PowerPoint</vt:lpstr>
      <vt:lpstr>Aspectos clásicos del desarrollo. Focos de interés </vt:lpstr>
      <vt:lpstr>Evitar distorsiones/desequilibrios  en el desarrollo. Actitudes  y Conductas</vt:lpstr>
      <vt:lpstr>Se precisan respuestas adultas  Serenidad, Estabilidad, Cotidianidad </vt:lpstr>
      <vt:lpstr>Una idea recurrente  La voz de la experiencia</vt:lpstr>
      <vt:lpstr>Algunas ideas </vt:lpstr>
      <vt:lpstr>Documentos youtube</vt:lpstr>
      <vt:lpstr>Ciudades educadoras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 y Escuela</dc:title>
  <dc:creator>MariaJesus</dc:creator>
  <cp:lastModifiedBy>Maria Elena Montory</cp:lastModifiedBy>
  <cp:revision>382</cp:revision>
  <cp:lastPrinted>2015-10-22T13:22:44Z</cp:lastPrinted>
  <dcterms:created xsi:type="dcterms:W3CDTF">2015-07-28T05:57:07Z</dcterms:created>
  <dcterms:modified xsi:type="dcterms:W3CDTF">2015-10-22T20:54:01Z</dcterms:modified>
</cp:coreProperties>
</file>